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97" r:id="rId3"/>
    <p:sldId id="285" r:id="rId4"/>
    <p:sldId id="304" r:id="rId5"/>
    <p:sldId id="300" r:id="rId6"/>
    <p:sldId id="301" r:id="rId7"/>
    <p:sldId id="302" r:id="rId8"/>
    <p:sldId id="303" r:id="rId9"/>
    <p:sldId id="305" r:id="rId10"/>
    <p:sldId id="306" r:id="rId11"/>
    <p:sldId id="307" r:id="rId12"/>
    <p:sldId id="315" r:id="rId13"/>
    <p:sldId id="316" r:id="rId14"/>
    <p:sldId id="322" r:id="rId15"/>
    <p:sldId id="317" r:id="rId16"/>
    <p:sldId id="318" r:id="rId17"/>
    <p:sldId id="319" r:id="rId18"/>
    <p:sldId id="309" r:id="rId19"/>
    <p:sldId id="310" r:id="rId20"/>
    <p:sldId id="311" r:id="rId21"/>
    <p:sldId id="312" r:id="rId22"/>
    <p:sldId id="320" r:id="rId23"/>
    <p:sldId id="282" r:id="rId24"/>
    <p:sldId id="257" r:id="rId25"/>
    <p:sldId id="265" r:id="rId26"/>
    <p:sldId id="266" r:id="rId27"/>
    <p:sldId id="267" r:id="rId28"/>
    <p:sldId id="268" r:id="rId29"/>
    <p:sldId id="283" r:id="rId30"/>
    <p:sldId id="271" r:id="rId31"/>
    <p:sldId id="272" r:id="rId32"/>
    <p:sldId id="273" r:id="rId33"/>
    <p:sldId id="274" r:id="rId34"/>
    <p:sldId id="275" r:id="rId35"/>
    <p:sldId id="276" r:id="rId36"/>
    <p:sldId id="277" r:id="rId37"/>
    <p:sldId id="278" r:id="rId38"/>
    <p:sldId id="279" r:id="rId39"/>
    <p:sldId id="280" r:id="rId40"/>
    <p:sldId id="281" r:id="rId41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6600"/>
    <a:srgbClr val="FFFFFF"/>
    <a:srgbClr val="FF3300"/>
    <a:srgbClr val="006600"/>
    <a:srgbClr val="660066"/>
    <a:srgbClr val="000000"/>
    <a:srgbClr val="008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728" autoAdjust="0"/>
  </p:normalViewPr>
  <p:slideViewPr>
    <p:cSldViewPr snapToGrid="0">
      <p:cViewPr varScale="1">
        <p:scale>
          <a:sx n="65" d="100"/>
          <a:sy n="65" d="100"/>
        </p:scale>
        <p:origin x="145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" Type="http://schemas.openxmlformats.org/officeDocument/2006/relationships/image" Target="../media/image110.wmf"/><Relationship Id="rId4" Type="http://schemas.openxmlformats.org/officeDocument/2006/relationships/image" Target="../media/image1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wmf"/><Relationship Id="rId2" Type="http://schemas.openxmlformats.org/officeDocument/2006/relationships/image" Target="../media/image116.wmf"/><Relationship Id="rId1" Type="http://schemas.openxmlformats.org/officeDocument/2006/relationships/image" Target="../media/image115.wmf"/><Relationship Id="rId5" Type="http://schemas.openxmlformats.org/officeDocument/2006/relationships/image" Target="../media/image119.wmf"/><Relationship Id="rId4" Type="http://schemas.openxmlformats.org/officeDocument/2006/relationships/image" Target="../media/image1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4" name="Group 2">
            <a:extLst>
              <a:ext uri="{FF2B5EF4-FFF2-40B4-BE49-F238E27FC236}">
                <a16:creationId xmlns:a16="http://schemas.microsoft.com/office/drawing/2014/main" id="{999DF5E2-B9D2-4531-B555-49A2CBC4E519}"/>
              </a:ext>
            </a:extLst>
          </p:cNvPr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69635" name="Rectangle 3">
              <a:extLst>
                <a:ext uri="{FF2B5EF4-FFF2-40B4-BE49-F238E27FC236}">
                  <a16:creationId xmlns:a16="http://schemas.microsoft.com/office/drawing/2014/main" id="{C1C83CD3-F6C3-4F8C-8A12-EBF3E0F538D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36" name="Rectangle 4">
              <a:extLst>
                <a:ext uri="{FF2B5EF4-FFF2-40B4-BE49-F238E27FC236}">
                  <a16:creationId xmlns:a16="http://schemas.microsoft.com/office/drawing/2014/main" id="{8CE4571D-1BA7-4C9F-BAF3-3AFB2600A1F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37" name="Rectangle 5">
              <a:extLst>
                <a:ext uri="{FF2B5EF4-FFF2-40B4-BE49-F238E27FC236}">
                  <a16:creationId xmlns:a16="http://schemas.microsoft.com/office/drawing/2014/main" id="{8038B2A4-F52B-400F-B01B-8440A346530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38" name="Rectangle 6">
              <a:extLst>
                <a:ext uri="{FF2B5EF4-FFF2-40B4-BE49-F238E27FC236}">
                  <a16:creationId xmlns:a16="http://schemas.microsoft.com/office/drawing/2014/main" id="{335ADE73-9C26-425E-A0A2-8F6C725182F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39" name="Rectangle 7">
              <a:extLst>
                <a:ext uri="{FF2B5EF4-FFF2-40B4-BE49-F238E27FC236}">
                  <a16:creationId xmlns:a16="http://schemas.microsoft.com/office/drawing/2014/main" id="{15BA9673-BFBB-4D2C-B98D-F866C672C3B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0" name="Rectangle 8">
              <a:extLst>
                <a:ext uri="{FF2B5EF4-FFF2-40B4-BE49-F238E27FC236}">
                  <a16:creationId xmlns:a16="http://schemas.microsoft.com/office/drawing/2014/main" id="{58BF052B-F949-4733-8573-B06420DFA0C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1" name="Rectangle 9">
              <a:extLst>
                <a:ext uri="{FF2B5EF4-FFF2-40B4-BE49-F238E27FC236}">
                  <a16:creationId xmlns:a16="http://schemas.microsoft.com/office/drawing/2014/main" id="{D92D763E-5387-4E78-BEAF-3595FFBAFC1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2" name="Rectangle 10">
              <a:extLst>
                <a:ext uri="{FF2B5EF4-FFF2-40B4-BE49-F238E27FC236}">
                  <a16:creationId xmlns:a16="http://schemas.microsoft.com/office/drawing/2014/main" id="{7FCAC1AC-31A4-425C-AFC1-73DF593E1F0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3" name="Rectangle 11">
              <a:extLst>
                <a:ext uri="{FF2B5EF4-FFF2-40B4-BE49-F238E27FC236}">
                  <a16:creationId xmlns:a16="http://schemas.microsoft.com/office/drawing/2014/main" id="{0E8A0468-23F5-4680-A7B5-C605E673ACF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4" name="Rectangle 12">
              <a:extLst>
                <a:ext uri="{FF2B5EF4-FFF2-40B4-BE49-F238E27FC236}">
                  <a16:creationId xmlns:a16="http://schemas.microsoft.com/office/drawing/2014/main" id="{FC71711C-3C01-4E81-8628-2B28949FE8D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5" name="Rectangle 13">
              <a:extLst>
                <a:ext uri="{FF2B5EF4-FFF2-40B4-BE49-F238E27FC236}">
                  <a16:creationId xmlns:a16="http://schemas.microsoft.com/office/drawing/2014/main" id="{7326E6C8-E814-4F45-BE47-0A37E0FBE7E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6" name="Rectangle 14">
              <a:extLst>
                <a:ext uri="{FF2B5EF4-FFF2-40B4-BE49-F238E27FC236}">
                  <a16:creationId xmlns:a16="http://schemas.microsoft.com/office/drawing/2014/main" id="{253C471E-6B70-47B9-B4A8-0C8A9CB796E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7" name="Rectangle 15">
              <a:extLst>
                <a:ext uri="{FF2B5EF4-FFF2-40B4-BE49-F238E27FC236}">
                  <a16:creationId xmlns:a16="http://schemas.microsoft.com/office/drawing/2014/main" id="{8D34F79E-EB41-492A-8C58-DB28073037D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8" name="Rectangle 16">
              <a:extLst>
                <a:ext uri="{FF2B5EF4-FFF2-40B4-BE49-F238E27FC236}">
                  <a16:creationId xmlns:a16="http://schemas.microsoft.com/office/drawing/2014/main" id="{0F9FD81D-0F91-4024-85F6-5D8BC0F8CE2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9" name="Rectangle 17">
              <a:extLst>
                <a:ext uri="{FF2B5EF4-FFF2-40B4-BE49-F238E27FC236}">
                  <a16:creationId xmlns:a16="http://schemas.microsoft.com/office/drawing/2014/main" id="{AFE4C6BD-559A-49B3-8B36-9DD33810F02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it-IT" altLang="it-IT" sz="1800" b="0"/>
            </a:p>
          </p:txBody>
        </p:sp>
        <p:sp>
          <p:nvSpPr>
            <p:cNvPr id="69650" name="Rectangle 18">
              <a:extLst>
                <a:ext uri="{FF2B5EF4-FFF2-40B4-BE49-F238E27FC236}">
                  <a16:creationId xmlns:a16="http://schemas.microsoft.com/office/drawing/2014/main" id="{3E529A6C-878D-4635-BBD0-751618FC183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it-IT" altLang="it-IT" sz="1800" b="0"/>
            </a:p>
          </p:txBody>
        </p:sp>
        <p:sp>
          <p:nvSpPr>
            <p:cNvPr id="69651" name="Rectangle 19">
              <a:extLst>
                <a:ext uri="{FF2B5EF4-FFF2-40B4-BE49-F238E27FC236}">
                  <a16:creationId xmlns:a16="http://schemas.microsoft.com/office/drawing/2014/main" id="{380675E5-A57E-4BEB-8A1C-882A890472F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52" name="Rectangle 20">
              <a:extLst>
                <a:ext uri="{FF2B5EF4-FFF2-40B4-BE49-F238E27FC236}">
                  <a16:creationId xmlns:a16="http://schemas.microsoft.com/office/drawing/2014/main" id="{5EEE1A95-153A-4412-AD64-D8D41597801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53" name="Rectangle 21">
              <a:extLst>
                <a:ext uri="{FF2B5EF4-FFF2-40B4-BE49-F238E27FC236}">
                  <a16:creationId xmlns:a16="http://schemas.microsoft.com/office/drawing/2014/main" id="{91A10182-49AC-48D4-B1B3-C637D497ECA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54" name="Rectangle 22">
              <a:extLst>
                <a:ext uri="{FF2B5EF4-FFF2-40B4-BE49-F238E27FC236}">
                  <a16:creationId xmlns:a16="http://schemas.microsoft.com/office/drawing/2014/main" id="{4072DC9F-6DAE-4D24-B58E-9A479A99C32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55" name="Rectangle 23">
              <a:extLst>
                <a:ext uri="{FF2B5EF4-FFF2-40B4-BE49-F238E27FC236}">
                  <a16:creationId xmlns:a16="http://schemas.microsoft.com/office/drawing/2014/main" id="{5BDA87DC-E722-40EA-B99F-3C8B6CE9155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56" name="Rectangle 24">
              <a:extLst>
                <a:ext uri="{FF2B5EF4-FFF2-40B4-BE49-F238E27FC236}">
                  <a16:creationId xmlns:a16="http://schemas.microsoft.com/office/drawing/2014/main" id="{72E8B7E4-0943-4273-A427-B1AE4E3D80C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57" name="Rectangle 25">
              <a:extLst>
                <a:ext uri="{FF2B5EF4-FFF2-40B4-BE49-F238E27FC236}">
                  <a16:creationId xmlns:a16="http://schemas.microsoft.com/office/drawing/2014/main" id="{F1842C21-660D-4A91-BCC3-C994F001ED8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58" name="Rectangle 26">
              <a:extLst>
                <a:ext uri="{FF2B5EF4-FFF2-40B4-BE49-F238E27FC236}">
                  <a16:creationId xmlns:a16="http://schemas.microsoft.com/office/drawing/2014/main" id="{3B0C4C2D-3C2A-4C0D-AA67-E5B352CF210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59" name="Rectangle 27">
              <a:extLst>
                <a:ext uri="{FF2B5EF4-FFF2-40B4-BE49-F238E27FC236}">
                  <a16:creationId xmlns:a16="http://schemas.microsoft.com/office/drawing/2014/main" id="{3426C18C-496D-48BF-A82F-CF56AC838CD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60" name="Rectangle 28">
              <a:extLst>
                <a:ext uri="{FF2B5EF4-FFF2-40B4-BE49-F238E27FC236}">
                  <a16:creationId xmlns:a16="http://schemas.microsoft.com/office/drawing/2014/main" id="{16982D19-6A14-4A06-AC78-5667BB44879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61" name="Rectangle 29">
              <a:extLst>
                <a:ext uri="{FF2B5EF4-FFF2-40B4-BE49-F238E27FC236}">
                  <a16:creationId xmlns:a16="http://schemas.microsoft.com/office/drawing/2014/main" id="{969378D3-8581-4601-A158-30D13B4C559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62" name="Rectangle 30">
              <a:extLst>
                <a:ext uri="{FF2B5EF4-FFF2-40B4-BE49-F238E27FC236}">
                  <a16:creationId xmlns:a16="http://schemas.microsoft.com/office/drawing/2014/main" id="{8B331CD5-9018-49F6-BC22-3D9B9150595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63" name="Rectangle 31">
              <a:extLst>
                <a:ext uri="{FF2B5EF4-FFF2-40B4-BE49-F238E27FC236}">
                  <a16:creationId xmlns:a16="http://schemas.microsoft.com/office/drawing/2014/main" id="{F1B8282A-8510-45AF-ABFB-58EB77283FF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64" name="Rectangle 32">
              <a:extLst>
                <a:ext uri="{FF2B5EF4-FFF2-40B4-BE49-F238E27FC236}">
                  <a16:creationId xmlns:a16="http://schemas.microsoft.com/office/drawing/2014/main" id="{983AD4E7-6135-4FCE-8525-C4CC8FA888C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65" name="Rectangle 33">
              <a:extLst>
                <a:ext uri="{FF2B5EF4-FFF2-40B4-BE49-F238E27FC236}">
                  <a16:creationId xmlns:a16="http://schemas.microsoft.com/office/drawing/2014/main" id="{4A7F2514-C80C-4A43-92E7-66BE5E7627E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66" name="Rectangle 34">
              <a:extLst>
                <a:ext uri="{FF2B5EF4-FFF2-40B4-BE49-F238E27FC236}">
                  <a16:creationId xmlns:a16="http://schemas.microsoft.com/office/drawing/2014/main" id="{E7A9FBA6-B744-44F4-896D-526308188F6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67" name="Oval 35">
              <a:extLst>
                <a:ext uri="{FF2B5EF4-FFF2-40B4-BE49-F238E27FC236}">
                  <a16:creationId xmlns:a16="http://schemas.microsoft.com/office/drawing/2014/main" id="{F15D75CE-0FEA-4BCD-9F8F-57C7D5732F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68" name="Oval 36">
              <a:extLst>
                <a:ext uri="{FF2B5EF4-FFF2-40B4-BE49-F238E27FC236}">
                  <a16:creationId xmlns:a16="http://schemas.microsoft.com/office/drawing/2014/main" id="{4E22BBF2-36E1-4C18-AB16-9F4199EE32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69" name="Oval 37">
              <a:extLst>
                <a:ext uri="{FF2B5EF4-FFF2-40B4-BE49-F238E27FC236}">
                  <a16:creationId xmlns:a16="http://schemas.microsoft.com/office/drawing/2014/main" id="{AAC4C4B4-60D7-4C0A-871B-9B848404E5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0" name="Oval 38">
              <a:extLst>
                <a:ext uri="{FF2B5EF4-FFF2-40B4-BE49-F238E27FC236}">
                  <a16:creationId xmlns:a16="http://schemas.microsoft.com/office/drawing/2014/main" id="{98791FD4-5331-4E76-99C1-6193C540A8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1" name="Oval 39">
              <a:extLst>
                <a:ext uri="{FF2B5EF4-FFF2-40B4-BE49-F238E27FC236}">
                  <a16:creationId xmlns:a16="http://schemas.microsoft.com/office/drawing/2014/main" id="{65C55253-DF72-467D-B88E-E97BAE69BA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2" name="Oval 40">
              <a:extLst>
                <a:ext uri="{FF2B5EF4-FFF2-40B4-BE49-F238E27FC236}">
                  <a16:creationId xmlns:a16="http://schemas.microsoft.com/office/drawing/2014/main" id="{6F17467E-E0B0-44ED-92D2-2F954FF817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3" name="Oval 41">
              <a:extLst>
                <a:ext uri="{FF2B5EF4-FFF2-40B4-BE49-F238E27FC236}">
                  <a16:creationId xmlns:a16="http://schemas.microsoft.com/office/drawing/2014/main" id="{4443EF37-BE4E-4915-BD60-17512642B1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4" name="Oval 42">
              <a:extLst>
                <a:ext uri="{FF2B5EF4-FFF2-40B4-BE49-F238E27FC236}">
                  <a16:creationId xmlns:a16="http://schemas.microsoft.com/office/drawing/2014/main" id="{079EAE07-7297-4674-A5E6-AA9D60CA18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5" name="Oval 43">
              <a:extLst>
                <a:ext uri="{FF2B5EF4-FFF2-40B4-BE49-F238E27FC236}">
                  <a16:creationId xmlns:a16="http://schemas.microsoft.com/office/drawing/2014/main" id="{51857E5D-7872-4656-973B-F2F30D98A5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6" name="Oval 44">
              <a:extLst>
                <a:ext uri="{FF2B5EF4-FFF2-40B4-BE49-F238E27FC236}">
                  <a16:creationId xmlns:a16="http://schemas.microsoft.com/office/drawing/2014/main" id="{DEA70252-E570-4C83-B199-940E622885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7" name="Oval 45">
              <a:extLst>
                <a:ext uri="{FF2B5EF4-FFF2-40B4-BE49-F238E27FC236}">
                  <a16:creationId xmlns:a16="http://schemas.microsoft.com/office/drawing/2014/main" id="{AEA7F05F-B976-4E22-A18B-EB1A102253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8" name="Oval 46">
              <a:extLst>
                <a:ext uri="{FF2B5EF4-FFF2-40B4-BE49-F238E27FC236}">
                  <a16:creationId xmlns:a16="http://schemas.microsoft.com/office/drawing/2014/main" id="{487BE55D-E599-4775-A1B3-3737D2124A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9" name="Oval 47">
              <a:extLst>
                <a:ext uri="{FF2B5EF4-FFF2-40B4-BE49-F238E27FC236}">
                  <a16:creationId xmlns:a16="http://schemas.microsoft.com/office/drawing/2014/main" id="{B8206840-1982-44B2-8259-3482C33BE7B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0" name="Oval 48">
              <a:extLst>
                <a:ext uri="{FF2B5EF4-FFF2-40B4-BE49-F238E27FC236}">
                  <a16:creationId xmlns:a16="http://schemas.microsoft.com/office/drawing/2014/main" id="{84C11653-527E-40EB-863B-E0E78EFAAD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1" name="Oval 49">
              <a:extLst>
                <a:ext uri="{FF2B5EF4-FFF2-40B4-BE49-F238E27FC236}">
                  <a16:creationId xmlns:a16="http://schemas.microsoft.com/office/drawing/2014/main" id="{89A64CA3-22E5-4147-9CA8-BAB7F978C4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2" name="Oval 50">
              <a:extLst>
                <a:ext uri="{FF2B5EF4-FFF2-40B4-BE49-F238E27FC236}">
                  <a16:creationId xmlns:a16="http://schemas.microsoft.com/office/drawing/2014/main" id="{E89F96B5-7771-4506-B897-735D2F1844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3" name="Oval 51">
              <a:extLst>
                <a:ext uri="{FF2B5EF4-FFF2-40B4-BE49-F238E27FC236}">
                  <a16:creationId xmlns:a16="http://schemas.microsoft.com/office/drawing/2014/main" id="{49648A29-4D7D-43E7-BCAB-8FFDD6C9ED4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4" name="Oval 52">
              <a:extLst>
                <a:ext uri="{FF2B5EF4-FFF2-40B4-BE49-F238E27FC236}">
                  <a16:creationId xmlns:a16="http://schemas.microsoft.com/office/drawing/2014/main" id="{BA97B2B2-7565-46B1-A0B7-F7B01B983B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5" name="Oval 53">
              <a:extLst>
                <a:ext uri="{FF2B5EF4-FFF2-40B4-BE49-F238E27FC236}">
                  <a16:creationId xmlns:a16="http://schemas.microsoft.com/office/drawing/2014/main" id="{7153A745-F9BE-4B94-A352-CFE7838CB6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6" name="Oval 54">
              <a:extLst>
                <a:ext uri="{FF2B5EF4-FFF2-40B4-BE49-F238E27FC236}">
                  <a16:creationId xmlns:a16="http://schemas.microsoft.com/office/drawing/2014/main" id="{8B7513E7-73A7-4978-A7C2-2B162DA2F4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7" name="Oval 55">
              <a:extLst>
                <a:ext uri="{FF2B5EF4-FFF2-40B4-BE49-F238E27FC236}">
                  <a16:creationId xmlns:a16="http://schemas.microsoft.com/office/drawing/2014/main" id="{CBCA0F27-0949-44AB-BB40-9FFD8B36F1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8" name="Oval 56">
              <a:extLst>
                <a:ext uri="{FF2B5EF4-FFF2-40B4-BE49-F238E27FC236}">
                  <a16:creationId xmlns:a16="http://schemas.microsoft.com/office/drawing/2014/main" id="{885E0DDE-F74A-4EC9-97F6-CF12764DFB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9" name="Oval 57">
              <a:extLst>
                <a:ext uri="{FF2B5EF4-FFF2-40B4-BE49-F238E27FC236}">
                  <a16:creationId xmlns:a16="http://schemas.microsoft.com/office/drawing/2014/main" id="{54E83530-69D3-4D21-9ACF-2E3B007672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0" name="Oval 58">
              <a:extLst>
                <a:ext uri="{FF2B5EF4-FFF2-40B4-BE49-F238E27FC236}">
                  <a16:creationId xmlns:a16="http://schemas.microsoft.com/office/drawing/2014/main" id="{0EA3A114-00F0-40DD-ACD5-DB3DF0603D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1" name="Oval 59">
              <a:extLst>
                <a:ext uri="{FF2B5EF4-FFF2-40B4-BE49-F238E27FC236}">
                  <a16:creationId xmlns:a16="http://schemas.microsoft.com/office/drawing/2014/main" id="{8D43B0F4-FDDF-4219-9095-804CBF0441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2" name="Oval 60">
              <a:extLst>
                <a:ext uri="{FF2B5EF4-FFF2-40B4-BE49-F238E27FC236}">
                  <a16:creationId xmlns:a16="http://schemas.microsoft.com/office/drawing/2014/main" id="{509A13FE-91EF-41E8-8050-5418E15277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3" name="Oval 61">
              <a:extLst>
                <a:ext uri="{FF2B5EF4-FFF2-40B4-BE49-F238E27FC236}">
                  <a16:creationId xmlns:a16="http://schemas.microsoft.com/office/drawing/2014/main" id="{BEA2DA4C-4FE6-4AFB-8A2A-5BD3B6E81C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4" name="Oval 62">
              <a:extLst>
                <a:ext uri="{FF2B5EF4-FFF2-40B4-BE49-F238E27FC236}">
                  <a16:creationId xmlns:a16="http://schemas.microsoft.com/office/drawing/2014/main" id="{503E4C0E-8A41-4E3A-86FE-335B0035BA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5" name="Oval 63">
              <a:extLst>
                <a:ext uri="{FF2B5EF4-FFF2-40B4-BE49-F238E27FC236}">
                  <a16:creationId xmlns:a16="http://schemas.microsoft.com/office/drawing/2014/main" id="{EB7C08DD-63A8-495B-AA65-21F5CB0D97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6" name="Oval 64">
              <a:extLst>
                <a:ext uri="{FF2B5EF4-FFF2-40B4-BE49-F238E27FC236}">
                  <a16:creationId xmlns:a16="http://schemas.microsoft.com/office/drawing/2014/main" id="{4F2616A2-7C34-423D-8DBB-EE32BF647B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7" name="Oval 65">
              <a:extLst>
                <a:ext uri="{FF2B5EF4-FFF2-40B4-BE49-F238E27FC236}">
                  <a16:creationId xmlns:a16="http://schemas.microsoft.com/office/drawing/2014/main" id="{BB104185-B6E1-4D4F-8540-8D20B68C43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8" name="Oval 66">
              <a:extLst>
                <a:ext uri="{FF2B5EF4-FFF2-40B4-BE49-F238E27FC236}">
                  <a16:creationId xmlns:a16="http://schemas.microsoft.com/office/drawing/2014/main" id="{872C3007-7806-43DD-8860-EFA68250F0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9" name="Oval 67">
              <a:extLst>
                <a:ext uri="{FF2B5EF4-FFF2-40B4-BE49-F238E27FC236}">
                  <a16:creationId xmlns:a16="http://schemas.microsoft.com/office/drawing/2014/main" id="{8188A311-F7AF-4598-9CA4-27236CBFC6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0" name="Oval 68">
              <a:extLst>
                <a:ext uri="{FF2B5EF4-FFF2-40B4-BE49-F238E27FC236}">
                  <a16:creationId xmlns:a16="http://schemas.microsoft.com/office/drawing/2014/main" id="{9D46AD99-CED6-4110-A378-65B4DD1F73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1" name="Oval 69">
              <a:extLst>
                <a:ext uri="{FF2B5EF4-FFF2-40B4-BE49-F238E27FC236}">
                  <a16:creationId xmlns:a16="http://schemas.microsoft.com/office/drawing/2014/main" id="{15495104-6CEA-44AF-A719-0FC68F75E8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2" name="Oval 70">
              <a:extLst>
                <a:ext uri="{FF2B5EF4-FFF2-40B4-BE49-F238E27FC236}">
                  <a16:creationId xmlns:a16="http://schemas.microsoft.com/office/drawing/2014/main" id="{9DDE31F7-30CC-4B24-92F9-E1A498BCFC3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3" name="Oval 71">
              <a:extLst>
                <a:ext uri="{FF2B5EF4-FFF2-40B4-BE49-F238E27FC236}">
                  <a16:creationId xmlns:a16="http://schemas.microsoft.com/office/drawing/2014/main" id="{7F785571-DDC5-4E76-9552-82D8C4B3FD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4" name="Oval 72">
              <a:extLst>
                <a:ext uri="{FF2B5EF4-FFF2-40B4-BE49-F238E27FC236}">
                  <a16:creationId xmlns:a16="http://schemas.microsoft.com/office/drawing/2014/main" id="{D7EC87A3-8164-413F-B37E-C945ABE6DC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5" name="Oval 73">
              <a:extLst>
                <a:ext uri="{FF2B5EF4-FFF2-40B4-BE49-F238E27FC236}">
                  <a16:creationId xmlns:a16="http://schemas.microsoft.com/office/drawing/2014/main" id="{E04F5468-315A-4253-93AF-AC2438954E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6" name="Oval 74">
              <a:extLst>
                <a:ext uri="{FF2B5EF4-FFF2-40B4-BE49-F238E27FC236}">
                  <a16:creationId xmlns:a16="http://schemas.microsoft.com/office/drawing/2014/main" id="{EB42E0C8-87A5-4476-8A83-43DFF95FB6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7" name="Oval 75">
              <a:extLst>
                <a:ext uri="{FF2B5EF4-FFF2-40B4-BE49-F238E27FC236}">
                  <a16:creationId xmlns:a16="http://schemas.microsoft.com/office/drawing/2014/main" id="{AA96E8AA-1AAE-4EB0-9D1E-6E41DA4E88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8" name="Oval 76">
              <a:extLst>
                <a:ext uri="{FF2B5EF4-FFF2-40B4-BE49-F238E27FC236}">
                  <a16:creationId xmlns:a16="http://schemas.microsoft.com/office/drawing/2014/main" id="{CDED335B-D76E-4943-951E-7738262B29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9" name="Oval 77">
              <a:extLst>
                <a:ext uri="{FF2B5EF4-FFF2-40B4-BE49-F238E27FC236}">
                  <a16:creationId xmlns:a16="http://schemas.microsoft.com/office/drawing/2014/main" id="{11E250BA-ED88-441F-A50D-1818D105F0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0" name="Oval 78">
              <a:extLst>
                <a:ext uri="{FF2B5EF4-FFF2-40B4-BE49-F238E27FC236}">
                  <a16:creationId xmlns:a16="http://schemas.microsoft.com/office/drawing/2014/main" id="{31E7E5D2-D2F7-472C-9D1B-A4D3AFA25C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1" name="Oval 79">
              <a:extLst>
                <a:ext uri="{FF2B5EF4-FFF2-40B4-BE49-F238E27FC236}">
                  <a16:creationId xmlns:a16="http://schemas.microsoft.com/office/drawing/2014/main" id="{D5E7D266-C99A-46F7-B38F-8A94F1A6F5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2" name="Oval 80">
              <a:extLst>
                <a:ext uri="{FF2B5EF4-FFF2-40B4-BE49-F238E27FC236}">
                  <a16:creationId xmlns:a16="http://schemas.microsoft.com/office/drawing/2014/main" id="{66198020-5877-4EFB-BBB8-75E6FBC750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3" name="Oval 81">
              <a:extLst>
                <a:ext uri="{FF2B5EF4-FFF2-40B4-BE49-F238E27FC236}">
                  <a16:creationId xmlns:a16="http://schemas.microsoft.com/office/drawing/2014/main" id="{A0B7E0D0-AC0A-419C-8393-290BAEC32A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4" name="Oval 82">
              <a:extLst>
                <a:ext uri="{FF2B5EF4-FFF2-40B4-BE49-F238E27FC236}">
                  <a16:creationId xmlns:a16="http://schemas.microsoft.com/office/drawing/2014/main" id="{9F33726F-7C47-4C1F-AD7A-8056C4E995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5" name="Oval 83">
              <a:extLst>
                <a:ext uri="{FF2B5EF4-FFF2-40B4-BE49-F238E27FC236}">
                  <a16:creationId xmlns:a16="http://schemas.microsoft.com/office/drawing/2014/main" id="{4217C1D1-15DE-4B45-B7C9-7338153D52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6" name="Oval 84">
              <a:extLst>
                <a:ext uri="{FF2B5EF4-FFF2-40B4-BE49-F238E27FC236}">
                  <a16:creationId xmlns:a16="http://schemas.microsoft.com/office/drawing/2014/main" id="{151C5AAF-050F-4FCE-84F9-5176732855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7" name="Oval 85">
              <a:extLst>
                <a:ext uri="{FF2B5EF4-FFF2-40B4-BE49-F238E27FC236}">
                  <a16:creationId xmlns:a16="http://schemas.microsoft.com/office/drawing/2014/main" id="{E2FB5BC8-8FF4-420F-BA42-AF2AD35302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8" name="Oval 86">
              <a:extLst>
                <a:ext uri="{FF2B5EF4-FFF2-40B4-BE49-F238E27FC236}">
                  <a16:creationId xmlns:a16="http://schemas.microsoft.com/office/drawing/2014/main" id="{C3853C79-327E-4D29-934F-3040D10D0D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9" name="Oval 87">
              <a:extLst>
                <a:ext uri="{FF2B5EF4-FFF2-40B4-BE49-F238E27FC236}">
                  <a16:creationId xmlns:a16="http://schemas.microsoft.com/office/drawing/2014/main" id="{A29CCED7-05BC-4459-A5ED-71A7B46A6C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0" name="Oval 88">
              <a:extLst>
                <a:ext uri="{FF2B5EF4-FFF2-40B4-BE49-F238E27FC236}">
                  <a16:creationId xmlns:a16="http://schemas.microsoft.com/office/drawing/2014/main" id="{1E659151-2CD3-4B6A-9AC0-10D30EB127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1" name="Oval 89">
              <a:extLst>
                <a:ext uri="{FF2B5EF4-FFF2-40B4-BE49-F238E27FC236}">
                  <a16:creationId xmlns:a16="http://schemas.microsoft.com/office/drawing/2014/main" id="{5B8B5569-A218-4F6A-87C6-372DCD1B70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2" name="Oval 90">
              <a:extLst>
                <a:ext uri="{FF2B5EF4-FFF2-40B4-BE49-F238E27FC236}">
                  <a16:creationId xmlns:a16="http://schemas.microsoft.com/office/drawing/2014/main" id="{3862CE3E-39A4-4249-AB53-B530A4991E7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3" name="Oval 91">
              <a:extLst>
                <a:ext uri="{FF2B5EF4-FFF2-40B4-BE49-F238E27FC236}">
                  <a16:creationId xmlns:a16="http://schemas.microsoft.com/office/drawing/2014/main" id="{AFE1B999-BA1E-4C7F-9609-18704D1A0F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4" name="Oval 92">
              <a:extLst>
                <a:ext uri="{FF2B5EF4-FFF2-40B4-BE49-F238E27FC236}">
                  <a16:creationId xmlns:a16="http://schemas.microsoft.com/office/drawing/2014/main" id="{4E18F698-AE52-4A14-BE18-91DA44B99E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5" name="Oval 93">
              <a:extLst>
                <a:ext uri="{FF2B5EF4-FFF2-40B4-BE49-F238E27FC236}">
                  <a16:creationId xmlns:a16="http://schemas.microsoft.com/office/drawing/2014/main" id="{E29F88AA-BD6B-43EF-B9A4-E75FE7F249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6" name="Oval 94">
              <a:extLst>
                <a:ext uri="{FF2B5EF4-FFF2-40B4-BE49-F238E27FC236}">
                  <a16:creationId xmlns:a16="http://schemas.microsoft.com/office/drawing/2014/main" id="{D6C405C2-7E1B-484B-A725-0AC72287A3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7" name="Oval 95">
              <a:extLst>
                <a:ext uri="{FF2B5EF4-FFF2-40B4-BE49-F238E27FC236}">
                  <a16:creationId xmlns:a16="http://schemas.microsoft.com/office/drawing/2014/main" id="{00CE4E47-9754-41E2-ADE8-EA9689FAA58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8" name="Oval 96">
              <a:extLst>
                <a:ext uri="{FF2B5EF4-FFF2-40B4-BE49-F238E27FC236}">
                  <a16:creationId xmlns:a16="http://schemas.microsoft.com/office/drawing/2014/main" id="{DF4DFA50-B91D-46A3-9853-C8A09008224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9" name="Oval 97">
              <a:extLst>
                <a:ext uri="{FF2B5EF4-FFF2-40B4-BE49-F238E27FC236}">
                  <a16:creationId xmlns:a16="http://schemas.microsoft.com/office/drawing/2014/main" id="{1C4E6708-B3A5-481A-844D-A0AD10074A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0" name="Oval 98">
              <a:extLst>
                <a:ext uri="{FF2B5EF4-FFF2-40B4-BE49-F238E27FC236}">
                  <a16:creationId xmlns:a16="http://schemas.microsoft.com/office/drawing/2014/main" id="{79F47FCB-CE5A-4CB9-B09F-25E954CDD4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1" name="Oval 99">
              <a:extLst>
                <a:ext uri="{FF2B5EF4-FFF2-40B4-BE49-F238E27FC236}">
                  <a16:creationId xmlns:a16="http://schemas.microsoft.com/office/drawing/2014/main" id="{CF07092D-8970-40C0-B164-95DBF4452F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2" name="Oval 100">
              <a:extLst>
                <a:ext uri="{FF2B5EF4-FFF2-40B4-BE49-F238E27FC236}">
                  <a16:creationId xmlns:a16="http://schemas.microsoft.com/office/drawing/2014/main" id="{FE841122-3969-4987-BBE8-7E59002B359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3" name="Oval 101">
              <a:extLst>
                <a:ext uri="{FF2B5EF4-FFF2-40B4-BE49-F238E27FC236}">
                  <a16:creationId xmlns:a16="http://schemas.microsoft.com/office/drawing/2014/main" id="{BFCD468A-BAAC-4E5D-AEC9-B3AD65C40C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4" name="Oval 102">
              <a:extLst>
                <a:ext uri="{FF2B5EF4-FFF2-40B4-BE49-F238E27FC236}">
                  <a16:creationId xmlns:a16="http://schemas.microsoft.com/office/drawing/2014/main" id="{FEC22789-7993-4DF3-A55F-209F21B80F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5" name="Oval 103">
              <a:extLst>
                <a:ext uri="{FF2B5EF4-FFF2-40B4-BE49-F238E27FC236}">
                  <a16:creationId xmlns:a16="http://schemas.microsoft.com/office/drawing/2014/main" id="{48AC796E-563B-42DF-A3AB-2261CC70B13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6" name="Oval 104">
              <a:extLst>
                <a:ext uri="{FF2B5EF4-FFF2-40B4-BE49-F238E27FC236}">
                  <a16:creationId xmlns:a16="http://schemas.microsoft.com/office/drawing/2014/main" id="{88B18061-9934-4F7E-86D2-0B992A03D9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7" name="Oval 105">
              <a:extLst>
                <a:ext uri="{FF2B5EF4-FFF2-40B4-BE49-F238E27FC236}">
                  <a16:creationId xmlns:a16="http://schemas.microsoft.com/office/drawing/2014/main" id="{834E5C49-3112-4944-9097-E626223496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8" name="Oval 106">
              <a:extLst>
                <a:ext uri="{FF2B5EF4-FFF2-40B4-BE49-F238E27FC236}">
                  <a16:creationId xmlns:a16="http://schemas.microsoft.com/office/drawing/2014/main" id="{08DC8BF3-16E5-4B1C-93D3-5AE04B9E43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9" name="Oval 107">
              <a:extLst>
                <a:ext uri="{FF2B5EF4-FFF2-40B4-BE49-F238E27FC236}">
                  <a16:creationId xmlns:a16="http://schemas.microsoft.com/office/drawing/2014/main" id="{0DE79C97-F8EF-4274-AE19-1A73C3BDF2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0" name="Oval 108">
              <a:extLst>
                <a:ext uri="{FF2B5EF4-FFF2-40B4-BE49-F238E27FC236}">
                  <a16:creationId xmlns:a16="http://schemas.microsoft.com/office/drawing/2014/main" id="{E8A6C34C-1B67-429F-9749-CE50C04EB4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1" name="Oval 109">
              <a:extLst>
                <a:ext uri="{FF2B5EF4-FFF2-40B4-BE49-F238E27FC236}">
                  <a16:creationId xmlns:a16="http://schemas.microsoft.com/office/drawing/2014/main" id="{9FCF991C-E8F4-432E-9AAF-FE655C5A451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2" name="Oval 110">
              <a:extLst>
                <a:ext uri="{FF2B5EF4-FFF2-40B4-BE49-F238E27FC236}">
                  <a16:creationId xmlns:a16="http://schemas.microsoft.com/office/drawing/2014/main" id="{BE0B9AA4-AA54-4F5D-B41A-C7C9F28885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3" name="Oval 111">
              <a:extLst>
                <a:ext uri="{FF2B5EF4-FFF2-40B4-BE49-F238E27FC236}">
                  <a16:creationId xmlns:a16="http://schemas.microsoft.com/office/drawing/2014/main" id="{17379A74-0AAE-4DD1-83CE-955FB351B1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4" name="Oval 112">
              <a:extLst>
                <a:ext uri="{FF2B5EF4-FFF2-40B4-BE49-F238E27FC236}">
                  <a16:creationId xmlns:a16="http://schemas.microsoft.com/office/drawing/2014/main" id="{5889EBFD-5E46-4D73-95F5-2429E11BFF9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5" name="Oval 113">
              <a:extLst>
                <a:ext uri="{FF2B5EF4-FFF2-40B4-BE49-F238E27FC236}">
                  <a16:creationId xmlns:a16="http://schemas.microsoft.com/office/drawing/2014/main" id="{D121AAC9-E8F5-4D06-AC71-AD7BFF7286E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6" name="Oval 114">
              <a:extLst>
                <a:ext uri="{FF2B5EF4-FFF2-40B4-BE49-F238E27FC236}">
                  <a16:creationId xmlns:a16="http://schemas.microsoft.com/office/drawing/2014/main" id="{9DE802CB-2C22-4F1D-88C7-D82D215CD2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7" name="Oval 115">
              <a:extLst>
                <a:ext uri="{FF2B5EF4-FFF2-40B4-BE49-F238E27FC236}">
                  <a16:creationId xmlns:a16="http://schemas.microsoft.com/office/drawing/2014/main" id="{61B1A05A-EE1F-4A59-926D-361CB44CF9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8" name="Oval 116">
              <a:extLst>
                <a:ext uri="{FF2B5EF4-FFF2-40B4-BE49-F238E27FC236}">
                  <a16:creationId xmlns:a16="http://schemas.microsoft.com/office/drawing/2014/main" id="{563EE886-4517-4871-BA82-4B2B96F1DC2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9" name="Oval 117">
              <a:extLst>
                <a:ext uri="{FF2B5EF4-FFF2-40B4-BE49-F238E27FC236}">
                  <a16:creationId xmlns:a16="http://schemas.microsoft.com/office/drawing/2014/main" id="{C9AC14F9-FE08-40D6-9D14-984ACB6295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0" name="Oval 118">
              <a:extLst>
                <a:ext uri="{FF2B5EF4-FFF2-40B4-BE49-F238E27FC236}">
                  <a16:creationId xmlns:a16="http://schemas.microsoft.com/office/drawing/2014/main" id="{10A5293A-9D7E-486A-8F5F-03CFE598D2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1" name="Oval 119">
              <a:extLst>
                <a:ext uri="{FF2B5EF4-FFF2-40B4-BE49-F238E27FC236}">
                  <a16:creationId xmlns:a16="http://schemas.microsoft.com/office/drawing/2014/main" id="{93135113-0FA8-43AC-A5B7-2E0F518CB1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2" name="Oval 120">
              <a:extLst>
                <a:ext uri="{FF2B5EF4-FFF2-40B4-BE49-F238E27FC236}">
                  <a16:creationId xmlns:a16="http://schemas.microsoft.com/office/drawing/2014/main" id="{2995D468-2E99-41A3-A366-06649A6F2AB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3" name="Oval 121">
              <a:extLst>
                <a:ext uri="{FF2B5EF4-FFF2-40B4-BE49-F238E27FC236}">
                  <a16:creationId xmlns:a16="http://schemas.microsoft.com/office/drawing/2014/main" id="{CC1C4636-992A-480B-A2CC-182386E512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4" name="Oval 122">
              <a:extLst>
                <a:ext uri="{FF2B5EF4-FFF2-40B4-BE49-F238E27FC236}">
                  <a16:creationId xmlns:a16="http://schemas.microsoft.com/office/drawing/2014/main" id="{1880A86B-B817-4121-AE54-4C0B622C56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5" name="Oval 123">
              <a:extLst>
                <a:ext uri="{FF2B5EF4-FFF2-40B4-BE49-F238E27FC236}">
                  <a16:creationId xmlns:a16="http://schemas.microsoft.com/office/drawing/2014/main" id="{4DE58DDC-8104-4679-A877-57A0D3241F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6" name="Oval 124">
              <a:extLst>
                <a:ext uri="{FF2B5EF4-FFF2-40B4-BE49-F238E27FC236}">
                  <a16:creationId xmlns:a16="http://schemas.microsoft.com/office/drawing/2014/main" id="{D9B2A892-0CDF-4056-9CC1-D9E29E71624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7" name="Oval 125">
              <a:extLst>
                <a:ext uri="{FF2B5EF4-FFF2-40B4-BE49-F238E27FC236}">
                  <a16:creationId xmlns:a16="http://schemas.microsoft.com/office/drawing/2014/main" id="{68D55943-36BD-4719-B507-495237E812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8" name="Oval 126">
              <a:extLst>
                <a:ext uri="{FF2B5EF4-FFF2-40B4-BE49-F238E27FC236}">
                  <a16:creationId xmlns:a16="http://schemas.microsoft.com/office/drawing/2014/main" id="{874A0FB8-9230-4E53-8C83-AEBF89496A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9" name="Oval 127">
              <a:extLst>
                <a:ext uri="{FF2B5EF4-FFF2-40B4-BE49-F238E27FC236}">
                  <a16:creationId xmlns:a16="http://schemas.microsoft.com/office/drawing/2014/main" id="{15177848-0370-47BA-AAEC-831F495F7E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0" name="Oval 128">
              <a:extLst>
                <a:ext uri="{FF2B5EF4-FFF2-40B4-BE49-F238E27FC236}">
                  <a16:creationId xmlns:a16="http://schemas.microsoft.com/office/drawing/2014/main" id="{5C2F834D-2809-4F50-9E56-B05F8AB36D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1" name="Oval 129">
              <a:extLst>
                <a:ext uri="{FF2B5EF4-FFF2-40B4-BE49-F238E27FC236}">
                  <a16:creationId xmlns:a16="http://schemas.microsoft.com/office/drawing/2014/main" id="{42D30455-AC20-4C89-BA7B-C01E25DD0B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2" name="Oval 130">
              <a:extLst>
                <a:ext uri="{FF2B5EF4-FFF2-40B4-BE49-F238E27FC236}">
                  <a16:creationId xmlns:a16="http://schemas.microsoft.com/office/drawing/2014/main" id="{0560D780-438A-448D-992C-96EF6E794A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3" name="Oval 131">
              <a:extLst>
                <a:ext uri="{FF2B5EF4-FFF2-40B4-BE49-F238E27FC236}">
                  <a16:creationId xmlns:a16="http://schemas.microsoft.com/office/drawing/2014/main" id="{BAE41D4E-448F-4955-A33E-C49C637D40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4" name="Oval 132">
              <a:extLst>
                <a:ext uri="{FF2B5EF4-FFF2-40B4-BE49-F238E27FC236}">
                  <a16:creationId xmlns:a16="http://schemas.microsoft.com/office/drawing/2014/main" id="{07A036E8-5A1C-4C1B-B7AD-3E5D2EF406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5" name="Oval 133">
              <a:extLst>
                <a:ext uri="{FF2B5EF4-FFF2-40B4-BE49-F238E27FC236}">
                  <a16:creationId xmlns:a16="http://schemas.microsoft.com/office/drawing/2014/main" id="{4C5EB3BC-1682-4B49-8CCA-78924ED93D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6" name="Oval 134">
              <a:extLst>
                <a:ext uri="{FF2B5EF4-FFF2-40B4-BE49-F238E27FC236}">
                  <a16:creationId xmlns:a16="http://schemas.microsoft.com/office/drawing/2014/main" id="{22A36090-0996-4871-BCC5-3F8169E964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7" name="Oval 135">
              <a:extLst>
                <a:ext uri="{FF2B5EF4-FFF2-40B4-BE49-F238E27FC236}">
                  <a16:creationId xmlns:a16="http://schemas.microsoft.com/office/drawing/2014/main" id="{A3934B60-CC73-44F1-9324-0DAF93EAD3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8" name="Oval 136">
              <a:extLst>
                <a:ext uri="{FF2B5EF4-FFF2-40B4-BE49-F238E27FC236}">
                  <a16:creationId xmlns:a16="http://schemas.microsoft.com/office/drawing/2014/main" id="{C2479801-DC93-4489-B175-F24BF57F64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9" name="Oval 137">
              <a:extLst>
                <a:ext uri="{FF2B5EF4-FFF2-40B4-BE49-F238E27FC236}">
                  <a16:creationId xmlns:a16="http://schemas.microsoft.com/office/drawing/2014/main" id="{7FF32B84-B7B9-4C58-8FF6-266D7D077A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0" name="Oval 138">
              <a:extLst>
                <a:ext uri="{FF2B5EF4-FFF2-40B4-BE49-F238E27FC236}">
                  <a16:creationId xmlns:a16="http://schemas.microsoft.com/office/drawing/2014/main" id="{A24A3276-DBB8-4578-816D-BCCBE481EF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1" name="Oval 139">
              <a:extLst>
                <a:ext uri="{FF2B5EF4-FFF2-40B4-BE49-F238E27FC236}">
                  <a16:creationId xmlns:a16="http://schemas.microsoft.com/office/drawing/2014/main" id="{9365C570-7F68-4594-8ECB-ECE9EF4BF5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2" name="Oval 140">
              <a:extLst>
                <a:ext uri="{FF2B5EF4-FFF2-40B4-BE49-F238E27FC236}">
                  <a16:creationId xmlns:a16="http://schemas.microsoft.com/office/drawing/2014/main" id="{8914634A-708E-47BA-A9CE-840816DCA5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3" name="Oval 141">
              <a:extLst>
                <a:ext uri="{FF2B5EF4-FFF2-40B4-BE49-F238E27FC236}">
                  <a16:creationId xmlns:a16="http://schemas.microsoft.com/office/drawing/2014/main" id="{3EB2E978-1C4D-4B85-9CF4-6E619E4F0E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4" name="Oval 142">
              <a:extLst>
                <a:ext uri="{FF2B5EF4-FFF2-40B4-BE49-F238E27FC236}">
                  <a16:creationId xmlns:a16="http://schemas.microsoft.com/office/drawing/2014/main" id="{9F9EDFF2-3C5B-4399-AD5D-6C9CF21E90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5" name="Oval 143">
              <a:extLst>
                <a:ext uri="{FF2B5EF4-FFF2-40B4-BE49-F238E27FC236}">
                  <a16:creationId xmlns:a16="http://schemas.microsoft.com/office/drawing/2014/main" id="{33010A62-C10D-4997-AF04-74EEF69872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6" name="Oval 144">
              <a:extLst>
                <a:ext uri="{FF2B5EF4-FFF2-40B4-BE49-F238E27FC236}">
                  <a16:creationId xmlns:a16="http://schemas.microsoft.com/office/drawing/2014/main" id="{4D638DC7-8DA5-492D-966E-F72DC3D6C5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7" name="Oval 145">
              <a:extLst>
                <a:ext uri="{FF2B5EF4-FFF2-40B4-BE49-F238E27FC236}">
                  <a16:creationId xmlns:a16="http://schemas.microsoft.com/office/drawing/2014/main" id="{F9D3BB90-6FF0-4B01-B1A2-6CD37C9F8B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8" name="Oval 146">
              <a:extLst>
                <a:ext uri="{FF2B5EF4-FFF2-40B4-BE49-F238E27FC236}">
                  <a16:creationId xmlns:a16="http://schemas.microsoft.com/office/drawing/2014/main" id="{BB6B0F7E-9B73-41E4-867C-6B4B2DED2E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9" name="Oval 147">
              <a:extLst>
                <a:ext uri="{FF2B5EF4-FFF2-40B4-BE49-F238E27FC236}">
                  <a16:creationId xmlns:a16="http://schemas.microsoft.com/office/drawing/2014/main" id="{81D46B8A-0F88-4E8A-9346-A75036EEAF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0" name="Oval 148">
              <a:extLst>
                <a:ext uri="{FF2B5EF4-FFF2-40B4-BE49-F238E27FC236}">
                  <a16:creationId xmlns:a16="http://schemas.microsoft.com/office/drawing/2014/main" id="{C3B14C0F-FD67-495A-A091-D6F95AB5FA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1" name="Oval 149">
              <a:extLst>
                <a:ext uri="{FF2B5EF4-FFF2-40B4-BE49-F238E27FC236}">
                  <a16:creationId xmlns:a16="http://schemas.microsoft.com/office/drawing/2014/main" id="{45FE59BD-941F-4B2D-9C8A-4CFB57D15F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2" name="Oval 150">
              <a:extLst>
                <a:ext uri="{FF2B5EF4-FFF2-40B4-BE49-F238E27FC236}">
                  <a16:creationId xmlns:a16="http://schemas.microsoft.com/office/drawing/2014/main" id="{99769323-2825-4447-B00F-2A4AFBA0A5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3" name="Oval 151">
              <a:extLst>
                <a:ext uri="{FF2B5EF4-FFF2-40B4-BE49-F238E27FC236}">
                  <a16:creationId xmlns:a16="http://schemas.microsoft.com/office/drawing/2014/main" id="{807A4911-9A53-4F47-9D63-B7373360EE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4" name="Oval 152">
              <a:extLst>
                <a:ext uri="{FF2B5EF4-FFF2-40B4-BE49-F238E27FC236}">
                  <a16:creationId xmlns:a16="http://schemas.microsoft.com/office/drawing/2014/main" id="{D255481C-869B-4A69-AE8A-BFCA01F4E5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5" name="Oval 153">
              <a:extLst>
                <a:ext uri="{FF2B5EF4-FFF2-40B4-BE49-F238E27FC236}">
                  <a16:creationId xmlns:a16="http://schemas.microsoft.com/office/drawing/2014/main" id="{768DA65E-3337-4563-835F-CE2A68616A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6" name="Oval 154">
              <a:extLst>
                <a:ext uri="{FF2B5EF4-FFF2-40B4-BE49-F238E27FC236}">
                  <a16:creationId xmlns:a16="http://schemas.microsoft.com/office/drawing/2014/main" id="{3C222D2C-1B27-415B-8AC0-BBC825D47D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7" name="Oval 155">
              <a:extLst>
                <a:ext uri="{FF2B5EF4-FFF2-40B4-BE49-F238E27FC236}">
                  <a16:creationId xmlns:a16="http://schemas.microsoft.com/office/drawing/2014/main" id="{D1EA53C8-471A-457B-A583-AD1E753535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8" name="Oval 156">
              <a:extLst>
                <a:ext uri="{FF2B5EF4-FFF2-40B4-BE49-F238E27FC236}">
                  <a16:creationId xmlns:a16="http://schemas.microsoft.com/office/drawing/2014/main" id="{82D44C66-0D48-45F0-8010-7DE38E3ED1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9" name="Oval 157">
              <a:extLst>
                <a:ext uri="{FF2B5EF4-FFF2-40B4-BE49-F238E27FC236}">
                  <a16:creationId xmlns:a16="http://schemas.microsoft.com/office/drawing/2014/main" id="{38FE42DA-1DA6-4235-BA9C-FCE0A1B216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0" name="Oval 158">
              <a:extLst>
                <a:ext uri="{FF2B5EF4-FFF2-40B4-BE49-F238E27FC236}">
                  <a16:creationId xmlns:a16="http://schemas.microsoft.com/office/drawing/2014/main" id="{9930BC7E-F72A-476C-802E-49D6A4CC66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1" name="Oval 159">
              <a:extLst>
                <a:ext uri="{FF2B5EF4-FFF2-40B4-BE49-F238E27FC236}">
                  <a16:creationId xmlns:a16="http://schemas.microsoft.com/office/drawing/2014/main" id="{C9901EC4-679E-4022-B612-E07BA45A23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2" name="Oval 160">
              <a:extLst>
                <a:ext uri="{FF2B5EF4-FFF2-40B4-BE49-F238E27FC236}">
                  <a16:creationId xmlns:a16="http://schemas.microsoft.com/office/drawing/2014/main" id="{CF8ADC38-187B-4FD8-BDB7-F58532721A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3" name="Oval 161">
              <a:extLst>
                <a:ext uri="{FF2B5EF4-FFF2-40B4-BE49-F238E27FC236}">
                  <a16:creationId xmlns:a16="http://schemas.microsoft.com/office/drawing/2014/main" id="{BC021778-E62A-499C-8B31-08C8621B8C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4" name="Oval 162">
              <a:extLst>
                <a:ext uri="{FF2B5EF4-FFF2-40B4-BE49-F238E27FC236}">
                  <a16:creationId xmlns:a16="http://schemas.microsoft.com/office/drawing/2014/main" id="{5BDE8FDF-8B0E-4093-8BB0-BC0D824BEB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5" name="Oval 163">
              <a:extLst>
                <a:ext uri="{FF2B5EF4-FFF2-40B4-BE49-F238E27FC236}">
                  <a16:creationId xmlns:a16="http://schemas.microsoft.com/office/drawing/2014/main" id="{6B44D9CD-E75F-4A1D-9A57-7E02DAC052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6" name="Oval 164">
              <a:extLst>
                <a:ext uri="{FF2B5EF4-FFF2-40B4-BE49-F238E27FC236}">
                  <a16:creationId xmlns:a16="http://schemas.microsoft.com/office/drawing/2014/main" id="{F3BAFCBB-F331-445C-9C77-CCD2D6FCC0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7" name="Oval 165">
              <a:extLst>
                <a:ext uri="{FF2B5EF4-FFF2-40B4-BE49-F238E27FC236}">
                  <a16:creationId xmlns:a16="http://schemas.microsoft.com/office/drawing/2014/main" id="{3D78D09B-C7C9-40B4-AF75-D08086FC3D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8" name="Oval 166">
              <a:extLst>
                <a:ext uri="{FF2B5EF4-FFF2-40B4-BE49-F238E27FC236}">
                  <a16:creationId xmlns:a16="http://schemas.microsoft.com/office/drawing/2014/main" id="{6BAD0C60-1786-45CE-80ED-A133E3F91C7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9" name="Oval 167">
              <a:extLst>
                <a:ext uri="{FF2B5EF4-FFF2-40B4-BE49-F238E27FC236}">
                  <a16:creationId xmlns:a16="http://schemas.microsoft.com/office/drawing/2014/main" id="{7B34942B-EEC7-4CC4-A8E3-D79F2269E4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0" name="Oval 168">
              <a:extLst>
                <a:ext uri="{FF2B5EF4-FFF2-40B4-BE49-F238E27FC236}">
                  <a16:creationId xmlns:a16="http://schemas.microsoft.com/office/drawing/2014/main" id="{C9C1BE85-8E46-4074-9CE6-0C3FDDBF74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1" name="Oval 169">
              <a:extLst>
                <a:ext uri="{FF2B5EF4-FFF2-40B4-BE49-F238E27FC236}">
                  <a16:creationId xmlns:a16="http://schemas.microsoft.com/office/drawing/2014/main" id="{63FF0E82-2627-40BB-9736-4B55E70A8A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2" name="Oval 170">
              <a:extLst>
                <a:ext uri="{FF2B5EF4-FFF2-40B4-BE49-F238E27FC236}">
                  <a16:creationId xmlns:a16="http://schemas.microsoft.com/office/drawing/2014/main" id="{AEC345C5-6752-404D-90C8-8266177CB0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3" name="Oval 171">
              <a:extLst>
                <a:ext uri="{FF2B5EF4-FFF2-40B4-BE49-F238E27FC236}">
                  <a16:creationId xmlns:a16="http://schemas.microsoft.com/office/drawing/2014/main" id="{D548D80C-30B9-48D7-A585-1E9EA55621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4" name="Oval 172">
              <a:extLst>
                <a:ext uri="{FF2B5EF4-FFF2-40B4-BE49-F238E27FC236}">
                  <a16:creationId xmlns:a16="http://schemas.microsoft.com/office/drawing/2014/main" id="{5BFC7FC1-B209-49B0-8113-C6EE76D1F2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5" name="Oval 173">
              <a:extLst>
                <a:ext uri="{FF2B5EF4-FFF2-40B4-BE49-F238E27FC236}">
                  <a16:creationId xmlns:a16="http://schemas.microsoft.com/office/drawing/2014/main" id="{7FC09B47-D970-45A0-A471-5F93341207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6" name="Oval 174">
              <a:extLst>
                <a:ext uri="{FF2B5EF4-FFF2-40B4-BE49-F238E27FC236}">
                  <a16:creationId xmlns:a16="http://schemas.microsoft.com/office/drawing/2014/main" id="{EBE39D8C-EBCB-4F54-9478-80FE0EBB7D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7" name="Oval 175">
              <a:extLst>
                <a:ext uri="{FF2B5EF4-FFF2-40B4-BE49-F238E27FC236}">
                  <a16:creationId xmlns:a16="http://schemas.microsoft.com/office/drawing/2014/main" id="{80108CC9-B89A-48E2-9B69-ACD3E63BC22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8" name="Oval 176">
              <a:extLst>
                <a:ext uri="{FF2B5EF4-FFF2-40B4-BE49-F238E27FC236}">
                  <a16:creationId xmlns:a16="http://schemas.microsoft.com/office/drawing/2014/main" id="{274551C2-4EDC-4867-8C8A-1ABF6F62AF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9" name="Oval 177">
              <a:extLst>
                <a:ext uri="{FF2B5EF4-FFF2-40B4-BE49-F238E27FC236}">
                  <a16:creationId xmlns:a16="http://schemas.microsoft.com/office/drawing/2014/main" id="{52CE7957-36AF-44B5-B70A-33D97A4995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0" name="Oval 178">
              <a:extLst>
                <a:ext uri="{FF2B5EF4-FFF2-40B4-BE49-F238E27FC236}">
                  <a16:creationId xmlns:a16="http://schemas.microsoft.com/office/drawing/2014/main" id="{9F9B733A-ED95-4764-A559-898CD2637B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1" name="Oval 179">
              <a:extLst>
                <a:ext uri="{FF2B5EF4-FFF2-40B4-BE49-F238E27FC236}">
                  <a16:creationId xmlns:a16="http://schemas.microsoft.com/office/drawing/2014/main" id="{8E54ACBD-8F0C-4C7C-BB23-39E73B7322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2" name="Oval 180">
              <a:extLst>
                <a:ext uri="{FF2B5EF4-FFF2-40B4-BE49-F238E27FC236}">
                  <a16:creationId xmlns:a16="http://schemas.microsoft.com/office/drawing/2014/main" id="{A6D642CC-99AB-4496-A73B-C19BCDBAE5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3" name="Oval 181">
              <a:extLst>
                <a:ext uri="{FF2B5EF4-FFF2-40B4-BE49-F238E27FC236}">
                  <a16:creationId xmlns:a16="http://schemas.microsoft.com/office/drawing/2014/main" id="{38B6BEC5-ED89-4DF8-B18B-C99F30AB50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4" name="Oval 182">
              <a:extLst>
                <a:ext uri="{FF2B5EF4-FFF2-40B4-BE49-F238E27FC236}">
                  <a16:creationId xmlns:a16="http://schemas.microsoft.com/office/drawing/2014/main" id="{716CEE6F-615A-4838-87F8-138292D6F7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5" name="Oval 183">
              <a:extLst>
                <a:ext uri="{FF2B5EF4-FFF2-40B4-BE49-F238E27FC236}">
                  <a16:creationId xmlns:a16="http://schemas.microsoft.com/office/drawing/2014/main" id="{0FED8EA6-6E65-4759-B5C4-8C2B7945CE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6" name="Oval 184">
              <a:extLst>
                <a:ext uri="{FF2B5EF4-FFF2-40B4-BE49-F238E27FC236}">
                  <a16:creationId xmlns:a16="http://schemas.microsoft.com/office/drawing/2014/main" id="{B44C5EC6-4067-4652-AA58-19C8CD6B9D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7" name="Oval 185">
              <a:extLst>
                <a:ext uri="{FF2B5EF4-FFF2-40B4-BE49-F238E27FC236}">
                  <a16:creationId xmlns:a16="http://schemas.microsoft.com/office/drawing/2014/main" id="{A79EED05-2A3A-41D0-92B9-FD099150A1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8" name="Oval 186">
              <a:extLst>
                <a:ext uri="{FF2B5EF4-FFF2-40B4-BE49-F238E27FC236}">
                  <a16:creationId xmlns:a16="http://schemas.microsoft.com/office/drawing/2014/main" id="{A071E38F-9BD8-4430-AD88-EC6D1CB7D4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9" name="Oval 187">
              <a:extLst>
                <a:ext uri="{FF2B5EF4-FFF2-40B4-BE49-F238E27FC236}">
                  <a16:creationId xmlns:a16="http://schemas.microsoft.com/office/drawing/2014/main" id="{217DD31F-3848-4ADB-B3CE-BE18C76F1F4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0" name="Oval 188">
              <a:extLst>
                <a:ext uri="{FF2B5EF4-FFF2-40B4-BE49-F238E27FC236}">
                  <a16:creationId xmlns:a16="http://schemas.microsoft.com/office/drawing/2014/main" id="{42737B72-2398-4E54-B6EC-0D1B05638E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1" name="Oval 189">
              <a:extLst>
                <a:ext uri="{FF2B5EF4-FFF2-40B4-BE49-F238E27FC236}">
                  <a16:creationId xmlns:a16="http://schemas.microsoft.com/office/drawing/2014/main" id="{FCB54B85-FF02-45A2-9F1F-0E18C485CCD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2" name="Oval 190">
              <a:extLst>
                <a:ext uri="{FF2B5EF4-FFF2-40B4-BE49-F238E27FC236}">
                  <a16:creationId xmlns:a16="http://schemas.microsoft.com/office/drawing/2014/main" id="{408F8622-4AD6-4C97-80ED-6AF4B3DFF0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3" name="Oval 191">
              <a:extLst>
                <a:ext uri="{FF2B5EF4-FFF2-40B4-BE49-F238E27FC236}">
                  <a16:creationId xmlns:a16="http://schemas.microsoft.com/office/drawing/2014/main" id="{8645B995-C5B7-41CF-BC8C-9743D43D8B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4" name="Oval 192">
              <a:extLst>
                <a:ext uri="{FF2B5EF4-FFF2-40B4-BE49-F238E27FC236}">
                  <a16:creationId xmlns:a16="http://schemas.microsoft.com/office/drawing/2014/main" id="{39D01FF2-E284-4918-BBDB-6E92C80B60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5" name="Oval 193">
              <a:extLst>
                <a:ext uri="{FF2B5EF4-FFF2-40B4-BE49-F238E27FC236}">
                  <a16:creationId xmlns:a16="http://schemas.microsoft.com/office/drawing/2014/main" id="{E7F068EE-DCD8-40F2-9403-EB1B5BFDCD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6" name="Oval 194">
              <a:extLst>
                <a:ext uri="{FF2B5EF4-FFF2-40B4-BE49-F238E27FC236}">
                  <a16:creationId xmlns:a16="http://schemas.microsoft.com/office/drawing/2014/main" id="{205D1A7D-8146-4DFB-B42E-55A9FB4328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7" name="Oval 195">
              <a:extLst>
                <a:ext uri="{FF2B5EF4-FFF2-40B4-BE49-F238E27FC236}">
                  <a16:creationId xmlns:a16="http://schemas.microsoft.com/office/drawing/2014/main" id="{59936959-596E-4CEE-8062-7235976A88E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8" name="Oval 196">
              <a:extLst>
                <a:ext uri="{FF2B5EF4-FFF2-40B4-BE49-F238E27FC236}">
                  <a16:creationId xmlns:a16="http://schemas.microsoft.com/office/drawing/2014/main" id="{7F885773-FFAE-4490-A684-696CAD1C86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9" name="Oval 197">
              <a:extLst>
                <a:ext uri="{FF2B5EF4-FFF2-40B4-BE49-F238E27FC236}">
                  <a16:creationId xmlns:a16="http://schemas.microsoft.com/office/drawing/2014/main" id="{A8355BB7-AE26-40C5-9A61-AC8BBED35E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0" name="Oval 198">
              <a:extLst>
                <a:ext uri="{FF2B5EF4-FFF2-40B4-BE49-F238E27FC236}">
                  <a16:creationId xmlns:a16="http://schemas.microsoft.com/office/drawing/2014/main" id="{AC2E8D5B-F96B-478C-B9F3-17DF4BA627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1" name="Oval 199">
              <a:extLst>
                <a:ext uri="{FF2B5EF4-FFF2-40B4-BE49-F238E27FC236}">
                  <a16:creationId xmlns:a16="http://schemas.microsoft.com/office/drawing/2014/main" id="{CA3ED2B8-DED7-4CC0-B0AE-2E2738356E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2" name="Oval 200">
              <a:extLst>
                <a:ext uri="{FF2B5EF4-FFF2-40B4-BE49-F238E27FC236}">
                  <a16:creationId xmlns:a16="http://schemas.microsoft.com/office/drawing/2014/main" id="{61A5FEA6-197D-41E0-BC02-CB9A815397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3" name="Oval 201">
              <a:extLst>
                <a:ext uri="{FF2B5EF4-FFF2-40B4-BE49-F238E27FC236}">
                  <a16:creationId xmlns:a16="http://schemas.microsoft.com/office/drawing/2014/main" id="{18FD2FAD-1EB7-457D-9774-24650E83FB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4" name="Oval 202">
              <a:extLst>
                <a:ext uri="{FF2B5EF4-FFF2-40B4-BE49-F238E27FC236}">
                  <a16:creationId xmlns:a16="http://schemas.microsoft.com/office/drawing/2014/main" id="{2D710916-7A10-4A9F-8F8F-01EDDF8E70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5" name="Oval 203">
              <a:extLst>
                <a:ext uri="{FF2B5EF4-FFF2-40B4-BE49-F238E27FC236}">
                  <a16:creationId xmlns:a16="http://schemas.microsoft.com/office/drawing/2014/main" id="{4E333928-5FFC-4281-820C-9A26E2CB21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6" name="Oval 204">
              <a:extLst>
                <a:ext uri="{FF2B5EF4-FFF2-40B4-BE49-F238E27FC236}">
                  <a16:creationId xmlns:a16="http://schemas.microsoft.com/office/drawing/2014/main" id="{53E745D3-AB18-4F4C-BDCF-D5BF5997F2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7" name="Oval 205">
              <a:extLst>
                <a:ext uri="{FF2B5EF4-FFF2-40B4-BE49-F238E27FC236}">
                  <a16:creationId xmlns:a16="http://schemas.microsoft.com/office/drawing/2014/main" id="{AF9DDC42-8025-4F77-B916-754F3A4CCE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8" name="Oval 206">
              <a:extLst>
                <a:ext uri="{FF2B5EF4-FFF2-40B4-BE49-F238E27FC236}">
                  <a16:creationId xmlns:a16="http://schemas.microsoft.com/office/drawing/2014/main" id="{A415348C-F5F0-4C33-AFF8-C0A70A05A0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9" name="Oval 207">
              <a:extLst>
                <a:ext uri="{FF2B5EF4-FFF2-40B4-BE49-F238E27FC236}">
                  <a16:creationId xmlns:a16="http://schemas.microsoft.com/office/drawing/2014/main" id="{91A5513B-B977-43C6-888C-C2280F8969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0" name="Oval 208">
              <a:extLst>
                <a:ext uri="{FF2B5EF4-FFF2-40B4-BE49-F238E27FC236}">
                  <a16:creationId xmlns:a16="http://schemas.microsoft.com/office/drawing/2014/main" id="{2A5BFD44-6631-4956-B898-AC355432E0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1" name="Oval 209">
              <a:extLst>
                <a:ext uri="{FF2B5EF4-FFF2-40B4-BE49-F238E27FC236}">
                  <a16:creationId xmlns:a16="http://schemas.microsoft.com/office/drawing/2014/main" id="{212E8249-02C6-4560-A7EE-E631A7E781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2" name="Oval 210">
              <a:extLst>
                <a:ext uri="{FF2B5EF4-FFF2-40B4-BE49-F238E27FC236}">
                  <a16:creationId xmlns:a16="http://schemas.microsoft.com/office/drawing/2014/main" id="{9F226858-D46B-4755-91EB-9EF08E6C39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3" name="Oval 211">
              <a:extLst>
                <a:ext uri="{FF2B5EF4-FFF2-40B4-BE49-F238E27FC236}">
                  <a16:creationId xmlns:a16="http://schemas.microsoft.com/office/drawing/2014/main" id="{15BB5825-66A4-4535-9D4D-8CC2D767E5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4" name="Oval 212">
              <a:extLst>
                <a:ext uri="{FF2B5EF4-FFF2-40B4-BE49-F238E27FC236}">
                  <a16:creationId xmlns:a16="http://schemas.microsoft.com/office/drawing/2014/main" id="{CEC7C014-2EE9-4084-8FDA-02B46A0BFC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5" name="Oval 213">
              <a:extLst>
                <a:ext uri="{FF2B5EF4-FFF2-40B4-BE49-F238E27FC236}">
                  <a16:creationId xmlns:a16="http://schemas.microsoft.com/office/drawing/2014/main" id="{8E65CC5A-9541-4241-A221-15CA93A4EB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6" name="Oval 214">
              <a:extLst>
                <a:ext uri="{FF2B5EF4-FFF2-40B4-BE49-F238E27FC236}">
                  <a16:creationId xmlns:a16="http://schemas.microsoft.com/office/drawing/2014/main" id="{9425B65C-A06F-4F58-AF34-1108D2ED66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7" name="Oval 215">
              <a:extLst>
                <a:ext uri="{FF2B5EF4-FFF2-40B4-BE49-F238E27FC236}">
                  <a16:creationId xmlns:a16="http://schemas.microsoft.com/office/drawing/2014/main" id="{988C0FFF-B1D3-46F9-984B-053BB96655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8" name="Oval 216">
              <a:extLst>
                <a:ext uri="{FF2B5EF4-FFF2-40B4-BE49-F238E27FC236}">
                  <a16:creationId xmlns:a16="http://schemas.microsoft.com/office/drawing/2014/main" id="{CF9B9386-65A3-4C9E-9CBE-32A3487C60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9" name="Oval 217">
              <a:extLst>
                <a:ext uri="{FF2B5EF4-FFF2-40B4-BE49-F238E27FC236}">
                  <a16:creationId xmlns:a16="http://schemas.microsoft.com/office/drawing/2014/main" id="{1514BB71-4122-4D3A-8958-76D3E93077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69850" name="Rectangle 218">
            <a:extLst>
              <a:ext uri="{FF2B5EF4-FFF2-40B4-BE49-F238E27FC236}">
                <a16:creationId xmlns:a16="http://schemas.microsoft.com/office/drawing/2014/main" id="{E55AE831-6DAD-4CD1-A5C9-9D05703E8252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it-IT" altLang="it-IT" noProof="0"/>
              <a:t>Fare clic per modificare lo stile del titolo</a:t>
            </a:r>
          </a:p>
        </p:txBody>
      </p:sp>
      <p:sp>
        <p:nvSpPr>
          <p:cNvPr id="69851" name="Rectangle 219">
            <a:extLst>
              <a:ext uri="{FF2B5EF4-FFF2-40B4-BE49-F238E27FC236}">
                <a16:creationId xmlns:a16="http://schemas.microsoft.com/office/drawing/2014/main" id="{FD24BA7C-10F3-4DB7-A72C-B1B9490B5C29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it-IT" altLang="it-IT" noProof="0"/>
              <a:t>Fare clic per modificare lo stile del sottotitolo dello schema</a:t>
            </a:r>
          </a:p>
        </p:txBody>
      </p:sp>
      <p:sp>
        <p:nvSpPr>
          <p:cNvPr id="69852" name="Rectangle 220">
            <a:extLst>
              <a:ext uri="{FF2B5EF4-FFF2-40B4-BE49-F238E27FC236}">
                <a16:creationId xmlns:a16="http://schemas.microsoft.com/office/drawing/2014/main" id="{17F25DFF-4432-4A85-BF4F-E4D64294EFAD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9853" name="Rectangle 221">
            <a:extLst>
              <a:ext uri="{FF2B5EF4-FFF2-40B4-BE49-F238E27FC236}">
                <a16:creationId xmlns:a16="http://schemas.microsoft.com/office/drawing/2014/main" id="{B607262C-A2F6-47F8-8692-04B79FAAD1D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9854" name="Rectangle 222">
            <a:extLst>
              <a:ext uri="{FF2B5EF4-FFF2-40B4-BE49-F238E27FC236}">
                <a16:creationId xmlns:a16="http://schemas.microsoft.com/office/drawing/2014/main" id="{007FFAD1-1404-44A6-809C-FE055AFCB5A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23151CE-D8E5-4865-B189-95FC5ACF8A82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16D193-06C3-4139-80F4-9491242B3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792987F-F5E1-4C7C-B218-6162D29CE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2E77250-5844-4CBB-9286-46ECF46284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DE880AE-73B6-4CED-94B2-ABC4856E7F75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D08BAC9-E496-43E5-8990-91B85C96766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9CC1540-FC40-4716-B9A1-FEA704ACFF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11802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8D08A6-580B-4D0E-ABC0-32B9CAF69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16DAF89-6B82-4B0F-835D-385ABAD5F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D3B2435-2173-4DAF-80B4-B6CD7E2332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F5BB94-A965-401D-9CA4-9601529784CE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A1DEB22-D5DC-4D2A-AEAF-32B832F5576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76C9904-EB50-47E1-A9C2-CB6B4A48A04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32257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CAAE53-8E46-4DF8-9E22-161430518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135A55-4F57-47C6-87AE-B5A9D8CA63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312B517-7E20-42E6-AC27-5D5CA8C77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C9ADCEE-1BED-43A6-B9E7-6EC4791027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D015D5D-CA1F-48F4-965F-35DA33027AD6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3BC2DD70-0370-440B-8D12-7BCF0347747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F9EC421F-F374-4417-B25A-C7B2D24DBF7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74086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89E64B-9763-463D-A644-6E95AB46E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90E989B-605A-4A84-802F-CD472089B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73792C1-5454-4A52-B225-5C8D8798B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432CF82-CB4B-4D60-B8D2-84D50E00D4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7B5E29C-8469-42E5-B134-9AB7D9CFE6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B1E302C-0957-4CE3-B466-5E90A7291D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4749075-93BE-4886-A196-AADF17160DA2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6FC98D70-5FD9-44FE-A8A2-31A506D6EAC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38581374-9D39-40E1-9F87-C9D9B36D90E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96344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F356DA-EFFD-4213-88AA-8C6F99B1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571398D-F246-42EF-A49D-C04BF6BDF8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4582E00-A135-4480-876E-4E4D1B771C7C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1593FCD-5D0C-4CE4-A217-5229708DF80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710FBF-BA3B-4260-9D32-6CA9DA7D48D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75247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16FB23A-7594-4E78-A91B-BB5032D2D5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4C32B9-1BAA-4ACA-9472-80D1ED478652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7ABE8A4-07C0-41F6-B0C2-1A7A109D80E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A075DE7-6A67-44FE-8F14-3335265AA4B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95997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6525EF-32B6-46F8-AB0D-76975B4C0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880058-97AA-4458-A8ED-7DFD95C89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6C96503-43C0-4162-B4B0-C81ED725F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24CA84A-3E7C-4F8C-8262-D6205BFFAB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F1091C4-A8BA-4291-B3E1-8BC500A18A5C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EBA85F17-CD60-4042-8BA8-37099068A29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3ADD740B-3836-4364-91B5-F878AB8A486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5300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74CA6C-5645-4089-A880-691A1405F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2A5173C-9E4C-44CD-BCFA-D77C9BED56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A4AF594-2BB6-4997-9578-9C586BB27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AAF5E7B-CE03-4867-AFD5-13717B628B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110C64B-13DC-4321-B0A9-613B1281E577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C8EE0C3A-496E-4535-93A3-1788DA6A1FD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42A68BFC-C765-48C0-B328-B0B4E11043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19196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CF396D-C4CA-41E7-BAC0-D96E046FC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1CBBB91-CE3B-4B3F-9421-655C28E83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A69B28E-6E0C-4B72-85FD-0B6AC6568B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4DAC2E9-56B4-4195-B512-705EE99BD039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B196262-6952-45AB-99F2-7D7717E7CD9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0E64B15-D54A-4CAF-A6F6-138C66A6482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68755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E8812E4-08AA-47CB-9A4D-94694255F5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667C5C0-1020-41FB-8BE5-0078FCAFA8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BB42C7F-E4EC-42C7-B38A-460A5EDD24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E5FC209-1A67-4B40-BFFB-7FB0E7C6113F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9B52E28-1562-44E8-B6E0-74C41B57941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66EA8D-AEE4-4446-9C05-9D8ACFE449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7296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chemeClr val="bg1">
                <a:lumMod val="20000"/>
                <a:lumOff val="80000"/>
              </a:schemeClr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2">
            <a:extLst>
              <a:ext uri="{FF2B5EF4-FFF2-40B4-BE49-F238E27FC236}">
                <a16:creationId xmlns:a16="http://schemas.microsoft.com/office/drawing/2014/main" id="{CDD4CED4-1389-4F85-8CA7-5009B617EEF2}"/>
              </a:ext>
            </a:extLst>
          </p:cNvPr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68611" name="Rectangle 3">
              <a:extLst>
                <a:ext uri="{FF2B5EF4-FFF2-40B4-BE49-F238E27FC236}">
                  <a16:creationId xmlns:a16="http://schemas.microsoft.com/office/drawing/2014/main" id="{9EDF2B18-62AF-4D41-8DDE-C86A17BCF4F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2" name="Rectangle 4">
              <a:extLst>
                <a:ext uri="{FF2B5EF4-FFF2-40B4-BE49-F238E27FC236}">
                  <a16:creationId xmlns:a16="http://schemas.microsoft.com/office/drawing/2014/main" id="{894C097B-49DC-4949-B1AB-22971617A01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3" name="Rectangle 5">
              <a:extLst>
                <a:ext uri="{FF2B5EF4-FFF2-40B4-BE49-F238E27FC236}">
                  <a16:creationId xmlns:a16="http://schemas.microsoft.com/office/drawing/2014/main" id="{853B3C8A-7C17-410A-81EC-22CA34D99EC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4" name="Rectangle 6">
              <a:extLst>
                <a:ext uri="{FF2B5EF4-FFF2-40B4-BE49-F238E27FC236}">
                  <a16:creationId xmlns:a16="http://schemas.microsoft.com/office/drawing/2014/main" id="{7307E7E6-F75C-4F8B-8116-A711FE4DB02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5" name="Rectangle 7">
              <a:extLst>
                <a:ext uri="{FF2B5EF4-FFF2-40B4-BE49-F238E27FC236}">
                  <a16:creationId xmlns:a16="http://schemas.microsoft.com/office/drawing/2014/main" id="{A90B8B31-14D5-456A-904E-B414B92DA76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6" name="Rectangle 8">
              <a:extLst>
                <a:ext uri="{FF2B5EF4-FFF2-40B4-BE49-F238E27FC236}">
                  <a16:creationId xmlns:a16="http://schemas.microsoft.com/office/drawing/2014/main" id="{CD871C74-DCF5-4C01-A433-33217F27FC8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7" name="Rectangle 9">
              <a:extLst>
                <a:ext uri="{FF2B5EF4-FFF2-40B4-BE49-F238E27FC236}">
                  <a16:creationId xmlns:a16="http://schemas.microsoft.com/office/drawing/2014/main" id="{3130C1B1-0F3D-426A-9FBF-24C4D05D834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8" name="Rectangle 10">
              <a:extLst>
                <a:ext uri="{FF2B5EF4-FFF2-40B4-BE49-F238E27FC236}">
                  <a16:creationId xmlns:a16="http://schemas.microsoft.com/office/drawing/2014/main" id="{3AAC8B01-792A-4865-8CFD-D52CC67A4AD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19" name="Rectangle 11">
              <a:extLst>
                <a:ext uri="{FF2B5EF4-FFF2-40B4-BE49-F238E27FC236}">
                  <a16:creationId xmlns:a16="http://schemas.microsoft.com/office/drawing/2014/main" id="{F2473AE0-6D70-4B6F-81E1-8AF35A6CB4D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0" name="Rectangle 12">
              <a:extLst>
                <a:ext uri="{FF2B5EF4-FFF2-40B4-BE49-F238E27FC236}">
                  <a16:creationId xmlns:a16="http://schemas.microsoft.com/office/drawing/2014/main" id="{4516E19B-802D-44A9-9E64-A5B3D3141C5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1" name="Rectangle 13">
              <a:extLst>
                <a:ext uri="{FF2B5EF4-FFF2-40B4-BE49-F238E27FC236}">
                  <a16:creationId xmlns:a16="http://schemas.microsoft.com/office/drawing/2014/main" id="{645F5274-2712-438B-B596-7D978DE829F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2" name="Rectangle 14">
              <a:extLst>
                <a:ext uri="{FF2B5EF4-FFF2-40B4-BE49-F238E27FC236}">
                  <a16:creationId xmlns:a16="http://schemas.microsoft.com/office/drawing/2014/main" id="{128913F9-0EFF-4700-96A2-F95F6FA72F7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3" name="Rectangle 15">
              <a:extLst>
                <a:ext uri="{FF2B5EF4-FFF2-40B4-BE49-F238E27FC236}">
                  <a16:creationId xmlns:a16="http://schemas.microsoft.com/office/drawing/2014/main" id="{C1A68C0C-58E6-4CAB-B218-91BA523D688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4" name="Rectangle 16">
              <a:extLst>
                <a:ext uri="{FF2B5EF4-FFF2-40B4-BE49-F238E27FC236}">
                  <a16:creationId xmlns:a16="http://schemas.microsoft.com/office/drawing/2014/main" id="{3627ED9F-1E09-46CB-9C11-17FA9EE3DA8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5" name="Rectangle 17">
              <a:extLst>
                <a:ext uri="{FF2B5EF4-FFF2-40B4-BE49-F238E27FC236}">
                  <a16:creationId xmlns:a16="http://schemas.microsoft.com/office/drawing/2014/main" id="{242F6258-5C5F-438A-90C3-16FDC5EF31C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6" name="Rectangle 18">
              <a:extLst>
                <a:ext uri="{FF2B5EF4-FFF2-40B4-BE49-F238E27FC236}">
                  <a16:creationId xmlns:a16="http://schemas.microsoft.com/office/drawing/2014/main" id="{0FE167A7-669E-4068-BFF5-F0DD01DBC94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7" name="Rectangle 19">
              <a:extLst>
                <a:ext uri="{FF2B5EF4-FFF2-40B4-BE49-F238E27FC236}">
                  <a16:creationId xmlns:a16="http://schemas.microsoft.com/office/drawing/2014/main" id="{46C8A314-A57F-45C0-B376-EAF9219C06D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8" name="Rectangle 20">
              <a:extLst>
                <a:ext uri="{FF2B5EF4-FFF2-40B4-BE49-F238E27FC236}">
                  <a16:creationId xmlns:a16="http://schemas.microsoft.com/office/drawing/2014/main" id="{60FEC337-588A-41AE-8494-FD75BC0E154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29" name="Rectangle 21">
              <a:extLst>
                <a:ext uri="{FF2B5EF4-FFF2-40B4-BE49-F238E27FC236}">
                  <a16:creationId xmlns:a16="http://schemas.microsoft.com/office/drawing/2014/main" id="{E2A1977C-FC4E-42A5-A4FB-E7619797B01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0" name="Rectangle 22">
              <a:extLst>
                <a:ext uri="{FF2B5EF4-FFF2-40B4-BE49-F238E27FC236}">
                  <a16:creationId xmlns:a16="http://schemas.microsoft.com/office/drawing/2014/main" id="{984462FB-DBC9-4990-B01E-20D2F9852C5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1" name="Rectangle 23">
              <a:extLst>
                <a:ext uri="{FF2B5EF4-FFF2-40B4-BE49-F238E27FC236}">
                  <a16:creationId xmlns:a16="http://schemas.microsoft.com/office/drawing/2014/main" id="{88D9BEF3-2C5A-49E5-920A-A2B11FA74BA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2" name="Rectangle 24">
              <a:extLst>
                <a:ext uri="{FF2B5EF4-FFF2-40B4-BE49-F238E27FC236}">
                  <a16:creationId xmlns:a16="http://schemas.microsoft.com/office/drawing/2014/main" id="{9C017C12-56BC-4802-84D6-97AD82FA20E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3" name="Rectangle 25">
              <a:extLst>
                <a:ext uri="{FF2B5EF4-FFF2-40B4-BE49-F238E27FC236}">
                  <a16:creationId xmlns:a16="http://schemas.microsoft.com/office/drawing/2014/main" id="{EB786ED1-4665-4B4D-BC39-014E936FEEB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4" name="Rectangle 26">
              <a:extLst>
                <a:ext uri="{FF2B5EF4-FFF2-40B4-BE49-F238E27FC236}">
                  <a16:creationId xmlns:a16="http://schemas.microsoft.com/office/drawing/2014/main" id="{151206F1-E99F-47CB-954A-58CFBA38CC2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5" name="Rectangle 27">
              <a:extLst>
                <a:ext uri="{FF2B5EF4-FFF2-40B4-BE49-F238E27FC236}">
                  <a16:creationId xmlns:a16="http://schemas.microsoft.com/office/drawing/2014/main" id="{C7359A60-D4F2-4CDF-8C58-424E83EBED0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6" name="Rectangle 28">
              <a:extLst>
                <a:ext uri="{FF2B5EF4-FFF2-40B4-BE49-F238E27FC236}">
                  <a16:creationId xmlns:a16="http://schemas.microsoft.com/office/drawing/2014/main" id="{A032EA30-9829-467E-ACBF-B44D053849E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7" name="Rectangle 29">
              <a:extLst>
                <a:ext uri="{FF2B5EF4-FFF2-40B4-BE49-F238E27FC236}">
                  <a16:creationId xmlns:a16="http://schemas.microsoft.com/office/drawing/2014/main" id="{923EB890-9717-4CD7-B2BF-538E2A28BC9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8" name="Rectangle 30">
              <a:extLst>
                <a:ext uri="{FF2B5EF4-FFF2-40B4-BE49-F238E27FC236}">
                  <a16:creationId xmlns:a16="http://schemas.microsoft.com/office/drawing/2014/main" id="{C6418BFC-7CA8-4854-9A89-D640B59EA1F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39" name="Rectangle 31">
              <a:extLst>
                <a:ext uri="{FF2B5EF4-FFF2-40B4-BE49-F238E27FC236}">
                  <a16:creationId xmlns:a16="http://schemas.microsoft.com/office/drawing/2014/main" id="{B992FB8B-21B7-42CE-9B25-99D6C560419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40" name="Rectangle 32">
              <a:extLst>
                <a:ext uri="{FF2B5EF4-FFF2-40B4-BE49-F238E27FC236}">
                  <a16:creationId xmlns:a16="http://schemas.microsoft.com/office/drawing/2014/main" id="{50BAB29F-EBD5-4867-9736-BA75B27D0B9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41" name="Rectangle 33">
              <a:extLst>
                <a:ext uri="{FF2B5EF4-FFF2-40B4-BE49-F238E27FC236}">
                  <a16:creationId xmlns:a16="http://schemas.microsoft.com/office/drawing/2014/main" id="{A42AC61D-088B-4B5A-A663-0408A645AE9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42" name="Rectangle 34">
              <a:extLst>
                <a:ext uri="{FF2B5EF4-FFF2-40B4-BE49-F238E27FC236}">
                  <a16:creationId xmlns:a16="http://schemas.microsoft.com/office/drawing/2014/main" id="{E2DC53CA-A4E4-4089-BD82-C5772E02DFB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643" name="Oval 35">
              <a:extLst>
                <a:ext uri="{FF2B5EF4-FFF2-40B4-BE49-F238E27FC236}">
                  <a16:creationId xmlns:a16="http://schemas.microsoft.com/office/drawing/2014/main" id="{C689071D-AC29-4132-8423-7F1F21D4AC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44" name="Oval 36">
              <a:extLst>
                <a:ext uri="{FF2B5EF4-FFF2-40B4-BE49-F238E27FC236}">
                  <a16:creationId xmlns:a16="http://schemas.microsoft.com/office/drawing/2014/main" id="{9633C9C9-E9CA-4D96-8053-BAD0730D20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45" name="Oval 37">
              <a:extLst>
                <a:ext uri="{FF2B5EF4-FFF2-40B4-BE49-F238E27FC236}">
                  <a16:creationId xmlns:a16="http://schemas.microsoft.com/office/drawing/2014/main" id="{189D7DF0-6562-449D-B809-D2501A4BEA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46" name="Oval 38">
              <a:extLst>
                <a:ext uri="{FF2B5EF4-FFF2-40B4-BE49-F238E27FC236}">
                  <a16:creationId xmlns:a16="http://schemas.microsoft.com/office/drawing/2014/main" id="{E3F1F9EC-5633-4A88-A9C0-250241BB47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47" name="Oval 39">
              <a:extLst>
                <a:ext uri="{FF2B5EF4-FFF2-40B4-BE49-F238E27FC236}">
                  <a16:creationId xmlns:a16="http://schemas.microsoft.com/office/drawing/2014/main" id="{2873430D-C48C-44ED-B842-DAA9C4BC5B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48" name="Oval 40">
              <a:extLst>
                <a:ext uri="{FF2B5EF4-FFF2-40B4-BE49-F238E27FC236}">
                  <a16:creationId xmlns:a16="http://schemas.microsoft.com/office/drawing/2014/main" id="{40173196-0146-40E1-A38D-4CE03142B6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49" name="Oval 41">
              <a:extLst>
                <a:ext uri="{FF2B5EF4-FFF2-40B4-BE49-F238E27FC236}">
                  <a16:creationId xmlns:a16="http://schemas.microsoft.com/office/drawing/2014/main" id="{F55AE653-C513-4E25-B547-A8F813D8C0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0" name="Oval 42">
              <a:extLst>
                <a:ext uri="{FF2B5EF4-FFF2-40B4-BE49-F238E27FC236}">
                  <a16:creationId xmlns:a16="http://schemas.microsoft.com/office/drawing/2014/main" id="{232672B0-717F-4AB8-894C-A4BC11F21DD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1" name="Oval 43">
              <a:extLst>
                <a:ext uri="{FF2B5EF4-FFF2-40B4-BE49-F238E27FC236}">
                  <a16:creationId xmlns:a16="http://schemas.microsoft.com/office/drawing/2014/main" id="{2153E5EF-C175-451A-96B9-10DC7EDADE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2" name="Oval 44">
              <a:extLst>
                <a:ext uri="{FF2B5EF4-FFF2-40B4-BE49-F238E27FC236}">
                  <a16:creationId xmlns:a16="http://schemas.microsoft.com/office/drawing/2014/main" id="{15AC3962-F023-47FB-A7B5-9E1F35A7A6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3" name="Oval 45">
              <a:extLst>
                <a:ext uri="{FF2B5EF4-FFF2-40B4-BE49-F238E27FC236}">
                  <a16:creationId xmlns:a16="http://schemas.microsoft.com/office/drawing/2014/main" id="{167B14AE-ADEC-443E-AF56-5C4784027F7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4" name="Oval 46">
              <a:extLst>
                <a:ext uri="{FF2B5EF4-FFF2-40B4-BE49-F238E27FC236}">
                  <a16:creationId xmlns:a16="http://schemas.microsoft.com/office/drawing/2014/main" id="{5EB54127-1D15-4DA3-8FD2-173FC7316D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5" name="Oval 47">
              <a:extLst>
                <a:ext uri="{FF2B5EF4-FFF2-40B4-BE49-F238E27FC236}">
                  <a16:creationId xmlns:a16="http://schemas.microsoft.com/office/drawing/2014/main" id="{85450DFC-24CA-4A7D-9DE5-E6991762DC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6" name="Oval 48">
              <a:extLst>
                <a:ext uri="{FF2B5EF4-FFF2-40B4-BE49-F238E27FC236}">
                  <a16:creationId xmlns:a16="http://schemas.microsoft.com/office/drawing/2014/main" id="{CF3167F7-21D3-40EC-BBF9-1566CE7E31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7" name="Oval 49">
              <a:extLst>
                <a:ext uri="{FF2B5EF4-FFF2-40B4-BE49-F238E27FC236}">
                  <a16:creationId xmlns:a16="http://schemas.microsoft.com/office/drawing/2014/main" id="{8B0D072D-5021-4391-8B49-14B963A755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8" name="Oval 50">
              <a:extLst>
                <a:ext uri="{FF2B5EF4-FFF2-40B4-BE49-F238E27FC236}">
                  <a16:creationId xmlns:a16="http://schemas.microsoft.com/office/drawing/2014/main" id="{AF8D0FD1-226A-4684-9A73-97A62434E2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9" name="Oval 51">
              <a:extLst>
                <a:ext uri="{FF2B5EF4-FFF2-40B4-BE49-F238E27FC236}">
                  <a16:creationId xmlns:a16="http://schemas.microsoft.com/office/drawing/2014/main" id="{57DB77DD-0927-4729-ACD9-759DFAA07F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0" name="Oval 52">
              <a:extLst>
                <a:ext uri="{FF2B5EF4-FFF2-40B4-BE49-F238E27FC236}">
                  <a16:creationId xmlns:a16="http://schemas.microsoft.com/office/drawing/2014/main" id="{09957E31-34AD-436C-A083-417B13F8E7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1" name="Oval 53">
              <a:extLst>
                <a:ext uri="{FF2B5EF4-FFF2-40B4-BE49-F238E27FC236}">
                  <a16:creationId xmlns:a16="http://schemas.microsoft.com/office/drawing/2014/main" id="{2345E53C-711F-4CBD-9F6A-6B80173DE1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2" name="Oval 54">
              <a:extLst>
                <a:ext uri="{FF2B5EF4-FFF2-40B4-BE49-F238E27FC236}">
                  <a16:creationId xmlns:a16="http://schemas.microsoft.com/office/drawing/2014/main" id="{E1DF4A76-98C1-4596-B9BE-F55CF5F9B7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3" name="Oval 55">
              <a:extLst>
                <a:ext uri="{FF2B5EF4-FFF2-40B4-BE49-F238E27FC236}">
                  <a16:creationId xmlns:a16="http://schemas.microsoft.com/office/drawing/2014/main" id="{B4204A18-888C-4A04-BF0E-45549FF983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4" name="Oval 56">
              <a:extLst>
                <a:ext uri="{FF2B5EF4-FFF2-40B4-BE49-F238E27FC236}">
                  <a16:creationId xmlns:a16="http://schemas.microsoft.com/office/drawing/2014/main" id="{FE57EE13-B24D-495A-B20D-5B9EF4A567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5" name="Oval 57">
              <a:extLst>
                <a:ext uri="{FF2B5EF4-FFF2-40B4-BE49-F238E27FC236}">
                  <a16:creationId xmlns:a16="http://schemas.microsoft.com/office/drawing/2014/main" id="{6934B215-D548-4E17-82A9-6AE62D3B17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6" name="Oval 58">
              <a:extLst>
                <a:ext uri="{FF2B5EF4-FFF2-40B4-BE49-F238E27FC236}">
                  <a16:creationId xmlns:a16="http://schemas.microsoft.com/office/drawing/2014/main" id="{1E67D311-7DB8-4C46-BE26-FC1A4210EC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7" name="Oval 59">
              <a:extLst>
                <a:ext uri="{FF2B5EF4-FFF2-40B4-BE49-F238E27FC236}">
                  <a16:creationId xmlns:a16="http://schemas.microsoft.com/office/drawing/2014/main" id="{74C7E1E6-A062-4F37-B9B7-9F1CB0110A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8" name="Oval 60">
              <a:extLst>
                <a:ext uri="{FF2B5EF4-FFF2-40B4-BE49-F238E27FC236}">
                  <a16:creationId xmlns:a16="http://schemas.microsoft.com/office/drawing/2014/main" id="{38B59CC3-1CD9-463E-A44E-5FEFA798D19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9" name="Oval 61">
              <a:extLst>
                <a:ext uri="{FF2B5EF4-FFF2-40B4-BE49-F238E27FC236}">
                  <a16:creationId xmlns:a16="http://schemas.microsoft.com/office/drawing/2014/main" id="{1252E2FB-07E9-4782-B9F6-5105C50627F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0" name="Oval 62">
              <a:extLst>
                <a:ext uri="{FF2B5EF4-FFF2-40B4-BE49-F238E27FC236}">
                  <a16:creationId xmlns:a16="http://schemas.microsoft.com/office/drawing/2014/main" id="{BA1DEC62-33CE-436A-AA52-94BC86E5F7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1" name="Oval 63">
              <a:extLst>
                <a:ext uri="{FF2B5EF4-FFF2-40B4-BE49-F238E27FC236}">
                  <a16:creationId xmlns:a16="http://schemas.microsoft.com/office/drawing/2014/main" id="{C3F3E5FA-6D18-4C3C-B297-071EB826D2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2" name="Oval 64">
              <a:extLst>
                <a:ext uri="{FF2B5EF4-FFF2-40B4-BE49-F238E27FC236}">
                  <a16:creationId xmlns:a16="http://schemas.microsoft.com/office/drawing/2014/main" id="{4399E455-B2D6-4CDD-8DEB-CDA79A4BDD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3" name="Oval 65">
              <a:extLst>
                <a:ext uri="{FF2B5EF4-FFF2-40B4-BE49-F238E27FC236}">
                  <a16:creationId xmlns:a16="http://schemas.microsoft.com/office/drawing/2014/main" id="{D0ED6460-C59A-483F-B9CF-87C5AE16E9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4" name="Oval 66">
              <a:extLst>
                <a:ext uri="{FF2B5EF4-FFF2-40B4-BE49-F238E27FC236}">
                  <a16:creationId xmlns:a16="http://schemas.microsoft.com/office/drawing/2014/main" id="{D0C70927-F5C4-4C98-AA6F-77CC5A58B1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5" name="Oval 67">
              <a:extLst>
                <a:ext uri="{FF2B5EF4-FFF2-40B4-BE49-F238E27FC236}">
                  <a16:creationId xmlns:a16="http://schemas.microsoft.com/office/drawing/2014/main" id="{D8819726-456C-43C8-9FF7-89A8F64B9F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6" name="Oval 68">
              <a:extLst>
                <a:ext uri="{FF2B5EF4-FFF2-40B4-BE49-F238E27FC236}">
                  <a16:creationId xmlns:a16="http://schemas.microsoft.com/office/drawing/2014/main" id="{9B56B103-9D97-4821-A83A-3AE0FEBA4A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7" name="Oval 69">
              <a:extLst>
                <a:ext uri="{FF2B5EF4-FFF2-40B4-BE49-F238E27FC236}">
                  <a16:creationId xmlns:a16="http://schemas.microsoft.com/office/drawing/2014/main" id="{30463B85-C298-4FEF-B8CF-6FFCC513B1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8" name="Oval 70">
              <a:extLst>
                <a:ext uri="{FF2B5EF4-FFF2-40B4-BE49-F238E27FC236}">
                  <a16:creationId xmlns:a16="http://schemas.microsoft.com/office/drawing/2014/main" id="{1C8A6B5C-4F2E-440C-BBCA-6249CC9C6F2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9" name="Oval 71">
              <a:extLst>
                <a:ext uri="{FF2B5EF4-FFF2-40B4-BE49-F238E27FC236}">
                  <a16:creationId xmlns:a16="http://schemas.microsoft.com/office/drawing/2014/main" id="{31FED531-6C8E-402E-9631-774B5B5357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0" name="Oval 72">
              <a:extLst>
                <a:ext uri="{FF2B5EF4-FFF2-40B4-BE49-F238E27FC236}">
                  <a16:creationId xmlns:a16="http://schemas.microsoft.com/office/drawing/2014/main" id="{2D4E9D3F-93C3-4824-9B4D-5D9C4E5F0D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1" name="Oval 73">
              <a:extLst>
                <a:ext uri="{FF2B5EF4-FFF2-40B4-BE49-F238E27FC236}">
                  <a16:creationId xmlns:a16="http://schemas.microsoft.com/office/drawing/2014/main" id="{54922F7B-6D54-4403-A563-542D97B6FD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2" name="Oval 74">
              <a:extLst>
                <a:ext uri="{FF2B5EF4-FFF2-40B4-BE49-F238E27FC236}">
                  <a16:creationId xmlns:a16="http://schemas.microsoft.com/office/drawing/2014/main" id="{F7C3F4DB-C75C-4D94-8A4D-025726947E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3" name="Oval 75">
              <a:extLst>
                <a:ext uri="{FF2B5EF4-FFF2-40B4-BE49-F238E27FC236}">
                  <a16:creationId xmlns:a16="http://schemas.microsoft.com/office/drawing/2014/main" id="{45C53DFF-1BD9-4C00-907B-ABC4166365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4" name="Oval 76">
              <a:extLst>
                <a:ext uri="{FF2B5EF4-FFF2-40B4-BE49-F238E27FC236}">
                  <a16:creationId xmlns:a16="http://schemas.microsoft.com/office/drawing/2014/main" id="{9920A563-94FB-4315-BED9-DB0D85BCC4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5" name="Oval 77">
              <a:extLst>
                <a:ext uri="{FF2B5EF4-FFF2-40B4-BE49-F238E27FC236}">
                  <a16:creationId xmlns:a16="http://schemas.microsoft.com/office/drawing/2014/main" id="{A4B18B46-B188-4E16-B75A-26CB1B7FD7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6" name="Oval 78">
              <a:extLst>
                <a:ext uri="{FF2B5EF4-FFF2-40B4-BE49-F238E27FC236}">
                  <a16:creationId xmlns:a16="http://schemas.microsoft.com/office/drawing/2014/main" id="{96F2A2C2-9893-47ED-8243-9D79A415F31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7" name="Oval 79">
              <a:extLst>
                <a:ext uri="{FF2B5EF4-FFF2-40B4-BE49-F238E27FC236}">
                  <a16:creationId xmlns:a16="http://schemas.microsoft.com/office/drawing/2014/main" id="{28983CF4-19BF-4759-A558-D12623340B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8" name="Oval 80">
              <a:extLst>
                <a:ext uri="{FF2B5EF4-FFF2-40B4-BE49-F238E27FC236}">
                  <a16:creationId xmlns:a16="http://schemas.microsoft.com/office/drawing/2014/main" id="{74D89FB7-4F67-4026-8470-24AB4F3CEF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9" name="Oval 81">
              <a:extLst>
                <a:ext uri="{FF2B5EF4-FFF2-40B4-BE49-F238E27FC236}">
                  <a16:creationId xmlns:a16="http://schemas.microsoft.com/office/drawing/2014/main" id="{EC962903-AE44-4F93-A4B9-80EE0F6844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0" name="Oval 82">
              <a:extLst>
                <a:ext uri="{FF2B5EF4-FFF2-40B4-BE49-F238E27FC236}">
                  <a16:creationId xmlns:a16="http://schemas.microsoft.com/office/drawing/2014/main" id="{5ED6A144-A0CC-4F13-84F2-C5C312AD25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1" name="Oval 83">
              <a:extLst>
                <a:ext uri="{FF2B5EF4-FFF2-40B4-BE49-F238E27FC236}">
                  <a16:creationId xmlns:a16="http://schemas.microsoft.com/office/drawing/2014/main" id="{ADB3E0FD-D5A5-4569-BADC-79AB4C863D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2" name="Oval 84">
              <a:extLst>
                <a:ext uri="{FF2B5EF4-FFF2-40B4-BE49-F238E27FC236}">
                  <a16:creationId xmlns:a16="http://schemas.microsoft.com/office/drawing/2014/main" id="{B23FAB7A-796B-4F7E-918C-0A1F3784D0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3" name="Oval 85">
              <a:extLst>
                <a:ext uri="{FF2B5EF4-FFF2-40B4-BE49-F238E27FC236}">
                  <a16:creationId xmlns:a16="http://schemas.microsoft.com/office/drawing/2014/main" id="{2CD79C3B-47E6-4E0B-9411-84DB0BF68B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4" name="Oval 86">
              <a:extLst>
                <a:ext uri="{FF2B5EF4-FFF2-40B4-BE49-F238E27FC236}">
                  <a16:creationId xmlns:a16="http://schemas.microsoft.com/office/drawing/2014/main" id="{A578CC5B-17D8-4883-ADAF-5FF73CEDD33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5" name="Oval 87">
              <a:extLst>
                <a:ext uri="{FF2B5EF4-FFF2-40B4-BE49-F238E27FC236}">
                  <a16:creationId xmlns:a16="http://schemas.microsoft.com/office/drawing/2014/main" id="{05CC720A-D827-4056-902A-D9A1EDCCB8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6" name="Oval 88">
              <a:extLst>
                <a:ext uri="{FF2B5EF4-FFF2-40B4-BE49-F238E27FC236}">
                  <a16:creationId xmlns:a16="http://schemas.microsoft.com/office/drawing/2014/main" id="{1E9C4735-825A-4E8B-8CB6-F80CFEC8EF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7" name="Oval 89">
              <a:extLst>
                <a:ext uri="{FF2B5EF4-FFF2-40B4-BE49-F238E27FC236}">
                  <a16:creationId xmlns:a16="http://schemas.microsoft.com/office/drawing/2014/main" id="{B75A4CDE-1625-4B20-967E-B3AE89EFB0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8" name="Oval 90">
              <a:extLst>
                <a:ext uri="{FF2B5EF4-FFF2-40B4-BE49-F238E27FC236}">
                  <a16:creationId xmlns:a16="http://schemas.microsoft.com/office/drawing/2014/main" id="{85FCEAFA-0B23-4437-8383-99659A8A25D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9" name="Oval 91">
              <a:extLst>
                <a:ext uri="{FF2B5EF4-FFF2-40B4-BE49-F238E27FC236}">
                  <a16:creationId xmlns:a16="http://schemas.microsoft.com/office/drawing/2014/main" id="{7BD232C3-5AC4-4AF7-9D23-931A14D4E9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0" name="Oval 92">
              <a:extLst>
                <a:ext uri="{FF2B5EF4-FFF2-40B4-BE49-F238E27FC236}">
                  <a16:creationId xmlns:a16="http://schemas.microsoft.com/office/drawing/2014/main" id="{EFFE90D7-E437-485A-8492-CF02FD2C52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1" name="Oval 93">
              <a:extLst>
                <a:ext uri="{FF2B5EF4-FFF2-40B4-BE49-F238E27FC236}">
                  <a16:creationId xmlns:a16="http://schemas.microsoft.com/office/drawing/2014/main" id="{A4610211-FC62-468E-BB17-5386872EF2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2" name="Oval 94">
              <a:extLst>
                <a:ext uri="{FF2B5EF4-FFF2-40B4-BE49-F238E27FC236}">
                  <a16:creationId xmlns:a16="http://schemas.microsoft.com/office/drawing/2014/main" id="{9B5D9326-D73E-49F7-8C6E-C77C83FFF4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3" name="Oval 95">
              <a:extLst>
                <a:ext uri="{FF2B5EF4-FFF2-40B4-BE49-F238E27FC236}">
                  <a16:creationId xmlns:a16="http://schemas.microsoft.com/office/drawing/2014/main" id="{A62939B2-065B-4213-9647-A0C67CE051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4" name="Oval 96">
              <a:extLst>
                <a:ext uri="{FF2B5EF4-FFF2-40B4-BE49-F238E27FC236}">
                  <a16:creationId xmlns:a16="http://schemas.microsoft.com/office/drawing/2014/main" id="{1AB333BC-8C06-478C-B786-E3EFAE9629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5" name="Oval 97">
              <a:extLst>
                <a:ext uri="{FF2B5EF4-FFF2-40B4-BE49-F238E27FC236}">
                  <a16:creationId xmlns:a16="http://schemas.microsoft.com/office/drawing/2014/main" id="{1D4A0A37-11C1-4340-95E6-C08FDB1AA9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6" name="Oval 98">
              <a:extLst>
                <a:ext uri="{FF2B5EF4-FFF2-40B4-BE49-F238E27FC236}">
                  <a16:creationId xmlns:a16="http://schemas.microsoft.com/office/drawing/2014/main" id="{FB92BFE4-E609-4B74-8487-B3AE2F7AFE1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7" name="Oval 99">
              <a:extLst>
                <a:ext uri="{FF2B5EF4-FFF2-40B4-BE49-F238E27FC236}">
                  <a16:creationId xmlns:a16="http://schemas.microsoft.com/office/drawing/2014/main" id="{52C5FAD1-04AA-417D-8DDC-2816AC5F07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8" name="Oval 100">
              <a:extLst>
                <a:ext uri="{FF2B5EF4-FFF2-40B4-BE49-F238E27FC236}">
                  <a16:creationId xmlns:a16="http://schemas.microsoft.com/office/drawing/2014/main" id="{8A498BB2-A2EE-4054-A3E7-27FBEF1BDD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9" name="Oval 101">
              <a:extLst>
                <a:ext uri="{FF2B5EF4-FFF2-40B4-BE49-F238E27FC236}">
                  <a16:creationId xmlns:a16="http://schemas.microsoft.com/office/drawing/2014/main" id="{D0E17E96-51C5-4F21-BBD5-10159AC26F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0" name="Oval 102">
              <a:extLst>
                <a:ext uri="{FF2B5EF4-FFF2-40B4-BE49-F238E27FC236}">
                  <a16:creationId xmlns:a16="http://schemas.microsoft.com/office/drawing/2014/main" id="{CD13725E-9C53-4AE2-B453-F520984D34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1" name="Oval 103">
              <a:extLst>
                <a:ext uri="{FF2B5EF4-FFF2-40B4-BE49-F238E27FC236}">
                  <a16:creationId xmlns:a16="http://schemas.microsoft.com/office/drawing/2014/main" id="{DF4DC8CE-A521-4D25-9FFA-CA97C18B75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2" name="Oval 104">
              <a:extLst>
                <a:ext uri="{FF2B5EF4-FFF2-40B4-BE49-F238E27FC236}">
                  <a16:creationId xmlns:a16="http://schemas.microsoft.com/office/drawing/2014/main" id="{98E7E474-2CEF-43DF-AF74-27E779834A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3" name="Oval 105">
              <a:extLst>
                <a:ext uri="{FF2B5EF4-FFF2-40B4-BE49-F238E27FC236}">
                  <a16:creationId xmlns:a16="http://schemas.microsoft.com/office/drawing/2014/main" id="{FE060C4E-A496-4EE5-804A-24B7B0573A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4" name="Oval 106">
              <a:extLst>
                <a:ext uri="{FF2B5EF4-FFF2-40B4-BE49-F238E27FC236}">
                  <a16:creationId xmlns:a16="http://schemas.microsoft.com/office/drawing/2014/main" id="{F007A196-83F9-4A81-81DB-6B62A22D6B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5" name="Oval 107">
              <a:extLst>
                <a:ext uri="{FF2B5EF4-FFF2-40B4-BE49-F238E27FC236}">
                  <a16:creationId xmlns:a16="http://schemas.microsoft.com/office/drawing/2014/main" id="{B6D57353-B64C-4E83-9EA4-199556BF7C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6" name="Oval 108">
              <a:extLst>
                <a:ext uri="{FF2B5EF4-FFF2-40B4-BE49-F238E27FC236}">
                  <a16:creationId xmlns:a16="http://schemas.microsoft.com/office/drawing/2014/main" id="{1B0DD44C-3373-41B7-A35E-937FBDEF85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7" name="Oval 109">
              <a:extLst>
                <a:ext uri="{FF2B5EF4-FFF2-40B4-BE49-F238E27FC236}">
                  <a16:creationId xmlns:a16="http://schemas.microsoft.com/office/drawing/2014/main" id="{8170CB2E-382D-4C7A-8529-1291611723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8" name="Oval 110">
              <a:extLst>
                <a:ext uri="{FF2B5EF4-FFF2-40B4-BE49-F238E27FC236}">
                  <a16:creationId xmlns:a16="http://schemas.microsoft.com/office/drawing/2014/main" id="{771B6436-111C-421C-9750-7C3BBF3EA1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9" name="Oval 111">
              <a:extLst>
                <a:ext uri="{FF2B5EF4-FFF2-40B4-BE49-F238E27FC236}">
                  <a16:creationId xmlns:a16="http://schemas.microsoft.com/office/drawing/2014/main" id="{01203F37-F9A3-49AC-8C22-94A1DF5C7B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0" name="Oval 112">
              <a:extLst>
                <a:ext uri="{FF2B5EF4-FFF2-40B4-BE49-F238E27FC236}">
                  <a16:creationId xmlns:a16="http://schemas.microsoft.com/office/drawing/2014/main" id="{57985A93-9EB8-4CAC-86F7-105753E3FD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1" name="Oval 113">
              <a:extLst>
                <a:ext uri="{FF2B5EF4-FFF2-40B4-BE49-F238E27FC236}">
                  <a16:creationId xmlns:a16="http://schemas.microsoft.com/office/drawing/2014/main" id="{10D841A6-562D-47F4-B988-A214AD35E0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2" name="Oval 114">
              <a:extLst>
                <a:ext uri="{FF2B5EF4-FFF2-40B4-BE49-F238E27FC236}">
                  <a16:creationId xmlns:a16="http://schemas.microsoft.com/office/drawing/2014/main" id="{8DE98104-D47C-4E4A-AE59-5047B6D51D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3" name="Oval 115">
              <a:extLst>
                <a:ext uri="{FF2B5EF4-FFF2-40B4-BE49-F238E27FC236}">
                  <a16:creationId xmlns:a16="http://schemas.microsoft.com/office/drawing/2014/main" id="{85C75F5E-C1CF-4F85-89C8-F49F484DCF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4" name="Oval 116">
              <a:extLst>
                <a:ext uri="{FF2B5EF4-FFF2-40B4-BE49-F238E27FC236}">
                  <a16:creationId xmlns:a16="http://schemas.microsoft.com/office/drawing/2014/main" id="{0272EA6B-BE14-4B04-A402-5316BEF7E7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5" name="Oval 117">
              <a:extLst>
                <a:ext uri="{FF2B5EF4-FFF2-40B4-BE49-F238E27FC236}">
                  <a16:creationId xmlns:a16="http://schemas.microsoft.com/office/drawing/2014/main" id="{8C416726-6C8E-4556-AD15-C019094B424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6" name="Oval 118">
              <a:extLst>
                <a:ext uri="{FF2B5EF4-FFF2-40B4-BE49-F238E27FC236}">
                  <a16:creationId xmlns:a16="http://schemas.microsoft.com/office/drawing/2014/main" id="{F2071698-18D2-42CA-8F4F-65CDA6024C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7" name="Oval 119">
              <a:extLst>
                <a:ext uri="{FF2B5EF4-FFF2-40B4-BE49-F238E27FC236}">
                  <a16:creationId xmlns:a16="http://schemas.microsoft.com/office/drawing/2014/main" id="{CC797C4E-B2E8-4066-8B26-C3789DE100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8" name="Oval 120">
              <a:extLst>
                <a:ext uri="{FF2B5EF4-FFF2-40B4-BE49-F238E27FC236}">
                  <a16:creationId xmlns:a16="http://schemas.microsoft.com/office/drawing/2014/main" id="{318CE8AF-8136-467F-A5CB-043F469324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9" name="Oval 121">
              <a:extLst>
                <a:ext uri="{FF2B5EF4-FFF2-40B4-BE49-F238E27FC236}">
                  <a16:creationId xmlns:a16="http://schemas.microsoft.com/office/drawing/2014/main" id="{9A72728B-113E-45CF-B358-DF2A01ED61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0" name="Oval 122">
              <a:extLst>
                <a:ext uri="{FF2B5EF4-FFF2-40B4-BE49-F238E27FC236}">
                  <a16:creationId xmlns:a16="http://schemas.microsoft.com/office/drawing/2014/main" id="{E8688AB7-8852-412A-BB6E-65D841ED17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1" name="Oval 123">
              <a:extLst>
                <a:ext uri="{FF2B5EF4-FFF2-40B4-BE49-F238E27FC236}">
                  <a16:creationId xmlns:a16="http://schemas.microsoft.com/office/drawing/2014/main" id="{B24AB080-7D2C-4356-B68E-DA1143EC31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2" name="Oval 124">
              <a:extLst>
                <a:ext uri="{FF2B5EF4-FFF2-40B4-BE49-F238E27FC236}">
                  <a16:creationId xmlns:a16="http://schemas.microsoft.com/office/drawing/2014/main" id="{CCF44A0C-E0CC-4069-9B74-B1E30D1578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3" name="Oval 125">
              <a:extLst>
                <a:ext uri="{FF2B5EF4-FFF2-40B4-BE49-F238E27FC236}">
                  <a16:creationId xmlns:a16="http://schemas.microsoft.com/office/drawing/2014/main" id="{82D4B358-4AAF-4027-8BB9-DE2302F3CB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4" name="Oval 126">
              <a:extLst>
                <a:ext uri="{FF2B5EF4-FFF2-40B4-BE49-F238E27FC236}">
                  <a16:creationId xmlns:a16="http://schemas.microsoft.com/office/drawing/2014/main" id="{ABAE4B50-0347-4760-BBAF-4EE5B31C48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5" name="Oval 127">
              <a:extLst>
                <a:ext uri="{FF2B5EF4-FFF2-40B4-BE49-F238E27FC236}">
                  <a16:creationId xmlns:a16="http://schemas.microsoft.com/office/drawing/2014/main" id="{1E823D3C-72AF-463C-8768-263539A1465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6" name="Oval 128">
              <a:extLst>
                <a:ext uri="{FF2B5EF4-FFF2-40B4-BE49-F238E27FC236}">
                  <a16:creationId xmlns:a16="http://schemas.microsoft.com/office/drawing/2014/main" id="{C1FFFCF5-C7C4-4663-B063-31A558A3369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7" name="Oval 129">
              <a:extLst>
                <a:ext uri="{FF2B5EF4-FFF2-40B4-BE49-F238E27FC236}">
                  <a16:creationId xmlns:a16="http://schemas.microsoft.com/office/drawing/2014/main" id="{E89DB150-466F-4ECE-804F-A0D06C5231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8" name="Oval 130">
              <a:extLst>
                <a:ext uri="{FF2B5EF4-FFF2-40B4-BE49-F238E27FC236}">
                  <a16:creationId xmlns:a16="http://schemas.microsoft.com/office/drawing/2014/main" id="{1C0B775A-B31A-4AEB-9843-0B02F113272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9" name="Oval 131">
              <a:extLst>
                <a:ext uri="{FF2B5EF4-FFF2-40B4-BE49-F238E27FC236}">
                  <a16:creationId xmlns:a16="http://schemas.microsoft.com/office/drawing/2014/main" id="{B9BAECD7-E5E9-40F0-84A3-5F42E4A5DA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0" name="Oval 132">
              <a:extLst>
                <a:ext uri="{FF2B5EF4-FFF2-40B4-BE49-F238E27FC236}">
                  <a16:creationId xmlns:a16="http://schemas.microsoft.com/office/drawing/2014/main" id="{D6F4273B-CCD8-4040-9C04-87415D6406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1" name="Oval 133">
              <a:extLst>
                <a:ext uri="{FF2B5EF4-FFF2-40B4-BE49-F238E27FC236}">
                  <a16:creationId xmlns:a16="http://schemas.microsoft.com/office/drawing/2014/main" id="{12B07A41-40A2-4C86-9F79-B76AF890BE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2" name="Oval 134">
              <a:extLst>
                <a:ext uri="{FF2B5EF4-FFF2-40B4-BE49-F238E27FC236}">
                  <a16:creationId xmlns:a16="http://schemas.microsoft.com/office/drawing/2014/main" id="{48F336F2-556C-4403-9FC9-5AA07B3C48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3" name="Oval 135">
              <a:extLst>
                <a:ext uri="{FF2B5EF4-FFF2-40B4-BE49-F238E27FC236}">
                  <a16:creationId xmlns:a16="http://schemas.microsoft.com/office/drawing/2014/main" id="{990D5E0F-2A18-4F9B-9E67-0ECBAFEF10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4" name="Oval 136">
              <a:extLst>
                <a:ext uri="{FF2B5EF4-FFF2-40B4-BE49-F238E27FC236}">
                  <a16:creationId xmlns:a16="http://schemas.microsoft.com/office/drawing/2014/main" id="{67F0F977-2D07-46C2-B0A4-48D22C653B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5" name="Oval 137">
              <a:extLst>
                <a:ext uri="{FF2B5EF4-FFF2-40B4-BE49-F238E27FC236}">
                  <a16:creationId xmlns:a16="http://schemas.microsoft.com/office/drawing/2014/main" id="{81929140-28E8-498C-8BCC-53677783F3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6" name="Oval 138">
              <a:extLst>
                <a:ext uri="{FF2B5EF4-FFF2-40B4-BE49-F238E27FC236}">
                  <a16:creationId xmlns:a16="http://schemas.microsoft.com/office/drawing/2014/main" id="{6E78EA76-B754-43FE-83D7-6170398F11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7" name="Oval 139">
              <a:extLst>
                <a:ext uri="{FF2B5EF4-FFF2-40B4-BE49-F238E27FC236}">
                  <a16:creationId xmlns:a16="http://schemas.microsoft.com/office/drawing/2014/main" id="{C86F0F52-F92F-4C68-B31A-DF3F9905CC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8" name="Oval 140">
              <a:extLst>
                <a:ext uri="{FF2B5EF4-FFF2-40B4-BE49-F238E27FC236}">
                  <a16:creationId xmlns:a16="http://schemas.microsoft.com/office/drawing/2014/main" id="{0A408933-AD05-4D97-9449-7F74128E23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9" name="Oval 141">
              <a:extLst>
                <a:ext uri="{FF2B5EF4-FFF2-40B4-BE49-F238E27FC236}">
                  <a16:creationId xmlns:a16="http://schemas.microsoft.com/office/drawing/2014/main" id="{ECB0B054-CA3C-4B61-BE42-F8441E8A57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0" name="Oval 142">
              <a:extLst>
                <a:ext uri="{FF2B5EF4-FFF2-40B4-BE49-F238E27FC236}">
                  <a16:creationId xmlns:a16="http://schemas.microsoft.com/office/drawing/2014/main" id="{3FE65F48-E3CD-4464-913D-B9FD62A002E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1" name="Oval 143">
              <a:extLst>
                <a:ext uri="{FF2B5EF4-FFF2-40B4-BE49-F238E27FC236}">
                  <a16:creationId xmlns:a16="http://schemas.microsoft.com/office/drawing/2014/main" id="{F270EC44-1FB6-4CCB-AAA0-3185FBB219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2" name="Oval 144">
              <a:extLst>
                <a:ext uri="{FF2B5EF4-FFF2-40B4-BE49-F238E27FC236}">
                  <a16:creationId xmlns:a16="http://schemas.microsoft.com/office/drawing/2014/main" id="{CC528A54-2C67-4C39-AF18-2253E00B343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3" name="Oval 145">
              <a:extLst>
                <a:ext uri="{FF2B5EF4-FFF2-40B4-BE49-F238E27FC236}">
                  <a16:creationId xmlns:a16="http://schemas.microsoft.com/office/drawing/2014/main" id="{E2273ABF-FA54-4289-952A-76AA8FF8D6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4" name="Oval 146">
              <a:extLst>
                <a:ext uri="{FF2B5EF4-FFF2-40B4-BE49-F238E27FC236}">
                  <a16:creationId xmlns:a16="http://schemas.microsoft.com/office/drawing/2014/main" id="{9C654F78-1F43-40A9-91DC-2F34FB293C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5" name="Oval 147">
              <a:extLst>
                <a:ext uri="{FF2B5EF4-FFF2-40B4-BE49-F238E27FC236}">
                  <a16:creationId xmlns:a16="http://schemas.microsoft.com/office/drawing/2014/main" id="{2BA91B48-B1D6-44C7-9B4A-FF63A365E9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6" name="Oval 148">
              <a:extLst>
                <a:ext uri="{FF2B5EF4-FFF2-40B4-BE49-F238E27FC236}">
                  <a16:creationId xmlns:a16="http://schemas.microsoft.com/office/drawing/2014/main" id="{812ED2AD-FCB2-4F9C-BFE5-B8C6F136084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7" name="Oval 149">
              <a:extLst>
                <a:ext uri="{FF2B5EF4-FFF2-40B4-BE49-F238E27FC236}">
                  <a16:creationId xmlns:a16="http://schemas.microsoft.com/office/drawing/2014/main" id="{BFBF9A15-2795-4284-9873-A58AB100873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8" name="Oval 150">
              <a:extLst>
                <a:ext uri="{FF2B5EF4-FFF2-40B4-BE49-F238E27FC236}">
                  <a16:creationId xmlns:a16="http://schemas.microsoft.com/office/drawing/2014/main" id="{A477FEF7-0621-4CFE-A86C-5E1743A808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9" name="Oval 151">
              <a:extLst>
                <a:ext uri="{FF2B5EF4-FFF2-40B4-BE49-F238E27FC236}">
                  <a16:creationId xmlns:a16="http://schemas.microsoft.com/office/drawing/2014/main" id="{5D380003-2D15-4EBC-ADA6-F1BE3073E3F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0" name="Oval 152">
              <a:extLst>
                <a:ext uri="{FF2B5EF4-FFF2-40B4-BE49-F238E27FC236}">
                  <a16:creationId xmlns:a16="http://schemas.microsoft.com/office/drawing/2014/main" id="{FAC2A63C-CE28-4BB9-9C3E-620A7653B7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1" name="Oval 153">
              <a:extLst>
                <a:ext uri="{FF2B5EF4-FFF2-40B4-BE49-F238E27FC236}">
                  <a16:creationId xmlns:a16="http://schemas.microsoft.com/office/drawing/2014/main" id="{5D58A3A2-DE1A-4629-B9FD-42B46003A1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2" name="Oval 154">
              <a:extLst>
                <a:ext uri="{FF2B5EF4-FFF2-40B4-BE49-F238E27FC236}">
                  <a16:creationId xmlns:a16="http://schemas.microsoft.com/office/drawing/2014/main" id="{EF6B8808-8AAB-4CA1-9B9B-94FFACB04D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3" name="Oval 155">
              <a:extLst>
                <a:ext uri="{FF2B5EF4-FFF2-40B4-BE49-F238E27FC236}">
                  <a16:creationId xmlns:a16="http://schemas.microsoft.com/office/drawing/2014/main" id="{B2C3EA0D-4EC8-44D0-9043-F333BB16167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4" name="Oval 156">
              <a:extLst>
                <a:ext uri="{FF2B5EF4-FFF2-40B4-BE49-F238E27FC236}">
                  <a16:creationId xmlns:a16="http://schemas.microsoft.com/office/drawing/2014/main" id="{C8D1FEB9-5AA9-4133-98D7-57C4B70067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5" name="Oval 157">
              <a:extLst>
                <a:ext uri="{FF2B5EF4-FFF2-40B4-BE49-F238E27FC236}">
                  <a16:creationId xmlns:a16="http://schemas.microsoft.com/office/drawing/2014/main" id="{A3AF95EF-9D1F-4173-8CA0-A257B4392B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6" name="Oval 158">
              <a:extLst>
                <a:ext uri="{FF2B5EF4-FFF2-40B4-BE49-F238E27FC236}">
                  <a16:creationId xmlns:a16="http://schemas.microsoft.com/office/drawing/2014/main" id="{7BB2A26C-7846-4F57-9FDD-E3E13B1E5D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7" name="Oval 159">
              <a:extLst>
                <a:ext uri="{FF2B5EF4-FFF2-40B4-BE49-F238E27FC236}">
                  <a16:creationId xmlns:a16="http://schemas.microsoft.com/office/drawing/2014/main" id="{CC48DF87-E0E4-41C3-B8E1-BAD7FF144E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8" name="Oval 160">
              <a:extLst>
                <a:ext uri="{FF2B5EF4-FFF2-40B4-BE49-F238E27FC236}">
                  <a16:creationId xmlns:a16="http://schemas.microsoft.com/office/drawing/2014/main" id="{D7F60E65-6FAF-4F08-8F16-EA9B9FD0FA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9" name="Oval 161">
              <a:extLst>
                <a:ext uri="{FF2B5EF4-FFF2-40B4-BE49-F238E27FC236}">
                  <a16:creationId xmlns:a16="http://schemas.microsoft.com/office/drawing/2014/main" id="{CC564108-8073-4A7D-AE5C-B98DE4656F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0" name="Oval 162">
              <a:extLst>
                <a:ext uri="{FF2B5EF4-FFF2-40B4-BE49-F238E27FC236}">
                  <a16:creationId xmlns:a16="http://schemas.microsoft.com/office/drawing/2014/main" id="{B565413C-512E-4EDB-8D9B-318C34855C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1" name="Oval 163">
              <a:extLst>
                <a:ext uri="{FF2B5EF4-FFF2-40B4-BE49-F238E27FC236}">
                  <a16:creationId xmlns:a16="http://schemas.microsoft.com/office/drawing/2014/main" id="{A7DD1D80-825C-4553-B8F0-452B4314F2D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2" name="Oval 164">
              <a:extLst>
                <a:ext uri="{FF2B5EF4-FFF2-40B4-BE49-F238E27FC236}">
                  <a16:creationId xmlns:a16="http://schemas.microsoft.com/office/drawing/2014/main" id="{9FD9DBF8-05FB-459C-96B1-0D990510D80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3" name="Oval 165">
              <a:extLst>
                <a:ext uri="{FF2B5EF4-FFF2-40B4-BE49-F238E27FC236}">
                  <a16:creationId xmlns:a16="http://schemas.microsoft.com/office/drawing/2014/main" id="{1812DD6F-53D2-41C0-96D2-792C41B0C6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4" name="Oval 166">
              <a:extLst>
                <a:ext uri="{FF2B5EF4-FFF2-40B4-BE49-F238E27FC236}">
                  <a16:creationId xmlns:a16="http://schemas.microsoft.com/office/drawing/2014/main" id="{BCA98EBA-B363-4E39-8613-8DF5E87E40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5" name="Oval 167">
              <a:extLst>
                <a:ext uri="{FF2B5EF4-FFF2-40B4-BE49-F238E27FC236}">
                  <a16:creationId xmlns:a16="http://schemas.microsoft.com/office/drawing/2014/main" id="{E0AC12A3-7344-4150-9C13-82FD9B47FF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6" name="Oval 168">
              <a:extLst>
                <a:ext uri="{FF2B5EF4-FFF2-40B4-BE49-F238E27FC236}">
                  <a16:creationId xmlns:a16="http://schemas.microsoft.com/office/drawing/2014/main" id="{2044D5C4-4927-40CF-B4DD-BB9A133C68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7" name="Oval 169">
              <a:extLst>
                <a:ext uri="{FF2B5EF4-FFF2-40B4-BE49-F238E27FC236}">
                  <a16:creationId xmlns:a16="http://schemas.microsoft.com/office/drawing/2014/main" id="{876BFC56-9CBA-442C-9F50-9A82EA8203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8" name="Oval 170">
              <a:extLst>
                <a:ext uri="{FF2B5EF4-FFF2-40B4-BE49-F238E27FC236}">
                  <a16:creationId xmlns:a16="http://schemas.microsoft.com/office/drawing/2014/main" id="{EB5A2337-624D-4D1B-846C-1E0028DD43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9" name="Oval 171">
              <a:extLst>
                <a:ext uri="{FF2B5EF4-FFF2-40B4-BE49-F238E27FC236}">
                  <a16:creationId xmlns:a16="http://schemas.microsoft.com/office/drawing/2014/main" id="{9B1706A7-73FD-49C9-84A7-69E22EBB2F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0" name="Oval 172">
              <a:extLst>
                <a:ext uri="{FF2B5EF4-FFF2-40B4-BE49-F238E27FC236}">
                  <a16:creationId xmlns:a16="http://schemas.microsoft.com/office/drawing/2014/main" id="{39F7436C-7DC0-4940-B2F2-C19860776D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1" name="Oval 173">
              <a:extLst>
                <a:ext uri="{FF2B5EF4-FFF2-40B4-BE49-F238E27FC236}">
                  <a16:creationId xmlns:a16="http://schemas.microsoft.com/office/drawing/2014/main" id="{438D6E65-1372-43C2-ACEB-777EC23EE6E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2" name="Oval 174">
              <a:extLst>
                <a:ext uri="{FF2B5EF4-FFF2-40B4-BE49-F238E27FC236}">
                  <a16:creationId xmlns:a16="http://schemas.microsoft.com/office/drawing/2014/main" id="{869AEA71-1274-4B1A-8291-E42A52BD8C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3" name="Oval 175">
              <a:extLst>
                <a:ext uri="{FF2B5EF4-FFF2-40B4-BE49-F238E27FC236}">
                  <a16:creationId xmlns:a16="http://schemas.microsoft.com/office/drawing/2014/main" id="{D8F97C71-4A36-4BCB-B92F-334EBD72D2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4" name="Oval 176">
              <a:extLst>
                <a:ext uri="{FF2B5EF4-FFF2-40B4-BE49-F238E27FC236}">
                  <a16:creationId xmlns:a16="http://schemas.microsoft.com/office/drawing/2014/main" id="{1D15BC35-4B19-4244-AF1B-EB5F5B2878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5" name="Oval 177">
              <a:extLst>
                <a:ext uri="{FF2B5EF4-FFF2-40B4-BE49-F238E27FC236}">
                  <a16:creationId xmlns:a16="http://schemas.microsoft.com/office/drawing/2014/main" id="{0FCBFF61-0FA1-464D-BBF8-DF7F2576C7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6" name="Oval 178">
              <a:extLst>
                <a:ext uri="{FF2B5EF4-FFF2-40B4-BE49-F238E27FC236}">
                  <a16:creationId xmlns:a16="http://schemas.microsoft.com/office/drawing/2014/main" id="{055ACE60-5A53-4187-BE5A-F14FC9764F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7" name="Oval 179">
              <a:extLst>
                <a:ext uri="{FF2B5EF4-FFF2-40B4-BE49-F238E27FC236}">
                  <a16:creationId xmlns:a16="http://schemas.microsoft.com/office/drawing/2014/main" id="{9FB8B476-4751-4FFA-B7D3-5278723050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8" name="Oval 180">
              <a:extLst>
                <a:ext uri="{FF2B5EF4-FFF2-40B4-BE49-F238E27FC236}">
                  <a16:creationId xmlns:a16="http://schemas.microsoft.com/office/drawing/2014/main" id="{B5A4DB0D-651B-4017-A2BF-68D5C24588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9" name="Oval 181">
              <a:extLst>
                <a:ext uri="{FF2B5EF4-FFF2-40B4-BE49-F238E27FC236}">
                  <a16:creationId xmlns:a16="http://schemas.microsoft.com/office/drawing/2014/main" id="{C0C93E41-BE33-4552-A12C-68915A4C50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0" name="Oval 182">
              <a:extLst>
                <a:ext uri="{FF2B5EF4-FFF2-40B4-BE49-F238E27FC236}">
                  <a16:creationId xmlns:a16="http://schemas.microsoft.com/office/drawing/2014/main" id="{B89A85E7-18E9-464F-9188-A7130C6AFC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1" name="Oval 183">
              <a:extLst>
                <a:ext uri="{FF2B5EF4-FFF2-40B4-BE49-F238E27FC236}">
                  <a16:creationId xmlns:a16="http://schemas.microsoft.com/office/drawing/2014/main" id="{BF1EB11C-48B6-431C-8FA7-5D89243234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2" name="Oval 184">
              <a:extLst>
                <a:ext uri="{FF2B5EF4-FFF2-40B4-BE49-F238E27FC236}">
                  <a16:creationId xmlns:a16="http://schemas.microsoft.com/office/drawing/2014/main" id="{9BECA5A9-2108-456F-A5BC-2D21414416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3" name="Oval 185">
              <a:extLst>
                <a:ext uri="{FF2B5EF4-FFF2-40B4-BE49-F238E27FC236}">
                  <a16:creationId xmlns:a16="http://schemas.microsoft.com/office/drawing/2014/main" id="{4F042BB9-61E8-4D83-946C-377C006194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4" name="Oval 186">
              <a:extLst>
                <a:ext uri="{FF2B5EF4-FFF2-40B4-BE49-F238E27FC236}">
                  <a16:creationId xmlns:a16="http://schemas.microsoft.com/office/drawing/2014/main" id="{A5D45A92-743C-435D-AC32-B9D2843931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5" name="Oval 187">
              <a:extLst>
                <a:ext uri="{FF2B5EF4-FFF2-40B4-BE49-F238E27FC236}">
                  <a16:creationId xmlns:a16="http://schemas.microsoft.com/office/drawing/2014/main" id="{785FFC15-46F3-4A60-AD4E-69CCDD5AB3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6" name="Oval 188">
              <a:extLst>
                <a:ext uri="{FF2B5EF4-FFF2-40B4-BE49-F238E27FC236}">
                  <a16:creationId xmlns:a16="http://schemas.microsoft.com/office/drawing/2014/main" id="{350B5814-B3DC-4E35-B9B3-283CE2FF13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7" name="Oval 189">
              <a:extLst>
                <a:ext uri="{FF2B5EF4-FFF2-40B4-BE49-F238E27FC236}">
                  <a16:creationId xmlns:a16="http://schemas.microsoft.com/office/drawing/2014/main" id="{B2C82AB7-8AE7-4F0B-85A2-1E50D6D9A1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8" name="Oval 190">
              <a:extLst>
                <a:ext uri="{FF2B5EF4-FFF2-40B4-BE49-F238E27FC236}">
                  <a16:creationId xmlns:a16="http://schemas.microsoft.com/office/drawing/2014/main" id="{6DF94056-678A-4964-A15C-FF98F6AE96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9" name="Oval 191">
              <a:extLst>
                <a:ext uri="{FF2B5EF4-FFF2-40B4-BE49-F238E27FC236}">
                  <a16:creationId xmlns:a16="http://schemas.microsoft.com/office/drawing/2014/main" id="{ED852F33-2697-4DAD-9D87-22E5EB80B9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0" name="Oval 192">
              <a:extLst>
                <a:ext uri="{FF2B5EF4-FFF2-40B4-BE49-F238E27FC236}">
                  <a16:creationId xmlns:a16="http://schemas.microsoft.com/office/drawing/2014/main" id="{76FA0282-C8D0-4482-95A6-6191C66845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1" name="Oval 193">
              <a:extLst>
                <a:ext uri="{FF2B5EF4-FFF2-40B4-BE49-F238E27FC236}">
                  <a16:creationId xmlns:a16="http://schemas.microsoft.com/office/drawing/2014/main" id="{57F21F60-3737-4492-B3A2-3258A5D5BF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2" name="Oval 194">
              <a:extLst>
                <a:ext uri="{FF2B5EF4-FFF2-40B4-BE49-F238E27FC236}">
                  <a16:creationId xmlns:a16="http://schemas.microsoft.com/office/drawing/2014/main" id="{FD0EC6C9-C276-425E-B22F-9D98C07649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3" name="Oval 195">
              <a:extLst>
                <a:ext uri="{FF2B5EF4-FFF2-40B4-BE49-F238E27FC236}">
                  <a16:creationId xmlns:a16="http://schemas.microsoft.com/office/drawing/2014/main" id="{E30DA4B2-AA14-4F7E-A6CD-2F4FE90626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4" name="Oval 196">
              <a:extLst>
                <a:ext uri="{FF2B5EF4-FFF2-40B4-BE49-F238E27FC236}">
                  <a16:creationId xmlns:a16="http://schemas.microsoft.com/office/drawing/2014/main" id="{300FD326-A961-4117-9AEC-AEF6925976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5" name="Oval 197">
              <a:extLst>
                <a:ext uri="{FF2B5EF4-FFF2-40B4-BE49-F238E27FC236}">
                  <a16:creationId xmlns:a16="http://schemas.microsoft.com/office/drawing/2014/main" id="{19180F73-C808-49A8-817C-109E08B7B3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6" name="Oval 198">
              <a:extLst>
                <a:ext uri="{FF2B5EF4-FFF2-40B4-BE49-F238E27FC236}">
                  <a16:creationId xmlns:a16="http://schemas.microsoft.com/office/drawing/2014/main" id="{1CC87A79-2A7D-4982-B36D-9221B1B734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7" name="Oval 199">
              <a:extLst>
                <a:ext uri="{FF2B5EF4-FFF2-40B4-BE49-F238E27FC236}">
                  <a16:creationId xmlns:a16="http://schemas.microsoft.com/office/drawing/2014/main" id="{F848F828-A6C1-4D51-BBD9-25859D53BD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8" name="Oval 200">
              <a:extLst>
                <a:ext uri="{FF2B5EF4-FFF2-40B4-BE49-F238E27FC236}">
                  <a16:creationId xmlns:a16="http://schemas.microsoft.com/office/drawing/2014/main" id="{DE2DF86D-146C-4DE8-8ECD-8051B4F7D0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9" name="Oval 201">
              <a:extLst>
                <a:ext uri="{FF2B5EF4-FFF2-40B4-BE49-F238E27FC236}">
                  <a16:creationId xmlns:a16="http://schemas.microsoft.com/office/drawing/2014/main" id="{5F6E9A06-769F-47CD-BC7A-B1C05E7A8D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0" name="Oval 202">
              <a:extLst>
                <a:ext uri="{FF2B5EF4-FFF2-40B4-BE49-F238E27FC236}">
                  <a16:creationId xmlns:a16="http://schemas.microsoft.com/office/drawing/2014/main" id="{295322AB-E35A-459F-AC46-94AAF2E872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1" name="Oval 203">
              <a:extLst>
                <a:ext uri="{FF2B5EF4-FFF2-40B4-BE49-F238E27FC236}">
                  <a16:creationId xmlns:a16="http://schemas.microsoft.com/office/drawing/2014/main" id="{8C3F983F-4E97-449D-A03F-061CA85AA4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2" name="Oval 204">
              <a:extLst>
                <a:ext uri="{FF2B5EF4-FFF2-40B4-BE49-F238E27FC236}">
                  <a16:creationId xmlns:a16="http://schemas.microsoft.com/office/drawing/2014/main" id="{150E9387-AF19-402A-9F69-F675912C16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3" name="Oval 205">
              <a:extLst>
                <a:ext uri="{FF2B5EF4-FFF2-40B4-BE49-F238E27FC236}">
                  <a16:creationId xmlns:a16="http://schemas.microsoft.com/office/drawing/2014/main" id="{91F7B955-CF9B-4ADE-A885-87BF808C00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4" name="Oval 206">
              <a:extLst>
                <a:ext uri="{FF2B5EF4-FFF2-40B4-BE49-F238E27FC236}">
                  <a16:creationId xmlns:a16="http://schemas.microsoft.com/office/drawing/2014/main" id="{15810A30-F061-4459-8E22-8D752AD05E5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5" name="Oval 207">
              <a:extLst>
                <a:ext uri="{FF2B5EF4-FFF2-40B4-BE49-F238E27FC236}">
                  <a16:creationId xmlns:a16="http://schemas.microsoft.com/office/drawing/2014/main" id="{FF05568D-33A4-4F24-AD7C-7D53B8173E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6" name="Oval 208">
              <a:extLst>
                <a:ext uri="{FF2B5EF4-FFF2-40B4-BE49-F238E27FC236}">
                  <a16:creationId xmlns:a16="http://schemas.microsoft.com/office/drawing/2014/main" id="{7C83769B-FFFD-486C-B87B-36F3580628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7" name="Oval 209">
              <a:extLst>
                <a:ext uri="{FF2B5EF4-FFF2-40B4-BE49-F238E27FC236}">
                  <a16:creationId xmlns:a16="http://schemas.microsoft.com/office/drawing/2014/main" id="{4EC62B6D-804E-4865-BDD3-3299B8B2E2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8" name="Oval 210">
              <a:extLst>
                <a:ext uri="{FF2B5EF4-FFF2-40B4-BE49-F238E27FC236}">
                  <a16:creationId xmlns:a16="http://schemas.microsoft.com/office/drawing/2014/main" id="{93574711-D2F1-462D-AB7C-E636A348F8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9" name="Oval 211">
              <a:extLst>
                <a:ext uri="{FF2B5EF4-FFF2-40B4-BE49-F238E27FC236}">
                  <a16:creationId xmlns:a16="http://schemas.microsoft.com/office/drawing/2014/main" id="{3FDB3081-B978-4937-B557-62A5D2B7D8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20" name="Oval 212">
              <a:extLst>
                <a:ext uri="{FF2B5EF4-FFF2-40B4-BE49-F238E27FC236}">
                  <a16:creationId xmlns:a16="http://schemas.microsoft.com/office/drawing/2014/main" id="{1CD6757F-4C84-4315-908F-2078CA2D88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21" name="Oval 213">
              <a:extLst>
                <a:ext uri="{FF2B5EF4-FFF2-40B4-BE49-F238E27FC236}">
                  <a16:creationId xmlns:a16="http://schemas.microsoft.com/office/drawing/2014/main" id="{46B25A35-4F7C-4630-8EDB-23678E3079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22" name="Oval 214">
              <a:extLst>
                <a:ext uri="{FF2B5EF4-FFF2-40B4-BE49-F238E27FC236}">
                  <a16:creationId xmlns:a16="http://schemas.microsoft.com/office/drawing/2014/main" id="{868D2105-C4C2-4EB4-9D1F-73C9A5FEB2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23" name="Oval 215">
              <a:extLst>
                <a:ext uri="{FF2B5EF4-FFF2-40B4-BE49-F238E27FC236}">
                  <a16:creationId xmlns:a16="http://schemas.microsoft.com/office/drawing/2014/main" id="{7A3D1301-1BD6-464D-8F66-2D77D69BAB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24" name="Oval 216">
              <a:extLst>
                <a:ext uri="{FF2B5EF4-FFF2-40B4-BE49-F238E27FC236}">
                  <a16:creationId xmlns:a16="http://schemas.microsoft.com/office/drawing/2014/main" id="{DC9252A3-6DF1-4A2B-AB9F-4899DD1FBB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25" name="Oval 217">
              <a:extLst>
                <a:ext uri="{FF2B5EF4-FFF2-40B4-BE49-F238E27FC236}">
                  <a16:creationId xmlns:a16="http://schemas.microsoft.com/office/drawing/2014/main" id="{7589391D-6566-4C04-8ECF-BA7765E27E9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68826" name="Rectangle 218">
            <a:extLst>
              <a:ext uri="{FF2B5EF4-FFF2-40B4-BE49-F238E27FC236}">
                <a16:creationId xmlns:a16="http://schemas.microsoft.com/office/drawing/2014/main" id="{5A0ECDFA-093F-46D9-8730-2B465414B7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9617132-4DA6-4F97-96B0-9D0FF007B580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8827" name="Rectangle 219">
            <a:extLst>
              <a:ext uri="{FF2B5EF4-FFF2-40B4-BE49-F238E27FC236}">
                <a16:creationId xmlns:a16="http://schemas.microsoft.com/office/drawing/2014/main" id="{40ACF750-5595-4012-83D2-BB9AD94077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it-IT" altLang="it-IT"/>
          </a:p>
        </p:txBody>
      </p:sp>
      <p:sp>
        <p:nvSpPr>
          <p:cNvPr id="68828" name="Rectangle 220">
            <a:extLst>
              <a:ext uri="{FF2B5EF4-FFF2-40B4-BE49-F238E27FC236}">
                <a16:creationId xmlns:a16="http://schemas.microsoft.com/office/drawing/2014/main" id="{C711ACCB-0DFE-4A7E-8DA3-FA52A8B0E80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it-IT" altLang="it-IT"/>
          </a:p>
        </p:txBody>
      </p:sp>
      <p:sp>
        <p:nvSpPr>
          <p:cNvPr id="68829" name="Rectangle 221">
            <a:extLst>
              <a:ext uri="{FF2B5EF4-FFF2-40B4-BE49-F238E27FC236}">
                <a16:creationId xmlns:a16="http://schemas.microsoft.com/office/drawing/2014/main" id="{A65A419A-31DA-4DF6-837E-89F6FAE750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68830" name="Rectangle 222">
            <a:extLst>
              <a:ext uri="{FF2B5EF4-FFF2-40B4-BE49-F238E27FC236}">
                <a16:creationId xmlns:a16="http://schemas.microsoft.com/office/drawing/2014/main" id="{4A629FEE-08E9-43BB-BC52-88A7E6711B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7.w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1.wmf"/><Relationship Id="rId11" Type="http://schemas.openxmlformats.org/officeDocument/2006/relationships/image" Target="../media/image114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13.wmf"/><Relationship Id="rId4" Type="http://schemas.openxmlformats.org/officeDocument/2006/relationships/image" Target="../media/image110.wmf"/><Relationship Id="rId9" Type="http://schemas.openxmlformats.org/officeDocument/2006/relationships/oleObject" Target="../embeddings/oleObject6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6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18.wmf"/><Relationship Id="rId4" Type="http://schemas.openxmlformats.org/officeDocument/2006/relationships/image" Target="../media/image115.wmf"/><Relationship Id="rId9" Type="http://schemas.openxmlformats.org/officeDocument/2006/relationships/oleObject" Target="../embeddings/oleObject10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1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38FAFE6-A615-4D7C-A8EF-3DE0B634E57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952882"/>
            <a:ext cx="7772400" cy="1055687"/>
          </a:xfrm>
        </p:spPr>
        <p:txBody>
          <a:bodyPr/>
          <a:lstStyle/>
          <a:p>
            <a:r>
              <a:rPr lang="it-IT" altLang="it-IT" sz="4400" dirty="0"/>
              <a:t>Light-</a:t>
            </a:r>
            <a:r>
              <a:rPr lang="it-IT" altLang="it-IT" sz="4400" dirty="0" err="1"/>
              <a:t>Emitting</a:t>
            </a:r>
            <a:r>
              <a:rPr lang="it-IT" altLang="it-IT" sz="4400" dirty="0"/>
              <a:t> </a:t>
            </a:r>
            <a:r>
              <a:rPr lang="it-IT" altLang="it-IT" sz="4400" dirty="0" err="1"/>
              <a:t>Diodes</a:t>
            </a:r>
            <a:r>
              <a:rPr lang="it-IT" altLang="it-IT" sz="4400" dirty="0"/>
              <a:t> (LED)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C852B6-B669-4743-92AA-0095D60EA49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90650" y="3500438"/>
            <a:ext cx="6400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it-IT" altLang="it-IT" sz="2800" dirty="0" err="1">
                <a:solidFill>
                  <a:schemeClr val="tx2">
                    <a:lumMod val="75000"/>
                  </a:schemeClr>
                </a:solidFill>
              </a:rPr>
              <a:t>Lecturer</a:t>
            </a:r>
            <a:r>
              <a:rPr lang="it-IT" altLang="it-IT" sz="2800" dirty="0">
                <a:solidFill>
                  <a:schemeClr val="tx2">
                    <a:lumMod val="75000"/>
                  </a:schemeClr>
                </a:solidFill>
              </a:rPr>
              <a:t>: Mauro Mosca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800" dirty="0">
                <a:solidFill>
                  <a:srgbClr val="0000FF"/>
                </a:solidFill>
              </a:rPr>
              <a:t>(www.dieet.unipa.it/</a:t>
            </a:r>
            <a:r>
              <a:rPr lang="it-IT" altLang="it-IT" sz="2800" dirty="0" err="1">
                <a:solidFill>
                  <a:srgbClr val="0000FF"/>
                </a:solidFill>
              </a:rPr>
              <a:t>tfl</a:t>
            </a:r>
            <a:r>
              <a:rPr lang="it-IT" altLang="it-IT" sz="2800" dirty="0">
                <a:solidFill>
                  <a:srgbClr val="0000FF"/>
                </a:solidFill>
              </a:rPr>
              <a:t>)</a:t>
            </a:r>
          </a:p>
          <a:p>
            <a:pPr eaLnBrk="1" hangingPunct="1">
              <a:lnSpc>
                <a:spcPct val="80000"/>
              </a:lnSpc>
              <a:defRPr/>
            </a:pPr>
            <a:endParaRPr lang="it-IT" altLang="it-IT" sz="2800" dirty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800" i="1" dirty="0">
                <a:solidFill>
                  <a:schemeClr val="tx2">
                    <a:lumMod val="75000"/>
                  </a:schemeClr>
                </a:solidFill>
              </a:rPr>
              <a:t>last release: 02/11/2020</a:t>
            </a:r>
            <a:endParaRPr lang="fr-FR" altLang="it-IT" sz="2800" i="1" dirty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fr-FR" altLang="it-IT" sz="2800" dirty="0">
              <a:solidFill>
                <a:srgbClr val="FFFF00"/>
              </a:solidFill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04B1E690-5D88-43E0-98B9-2AC3E23F2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0039" y="6488668"/>
            <a:ext cx="746396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u="none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</a:rPr>
              <a:t>University of Palermo – Master in Electronic Engineering</a:t>
            </a:r>
            <a:endParaRPr lang="fr-FR" altLang="it-IT" sz="1800" u="none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249" name="Rectangle 73">
            <a:extLst>
              <a:ext uri="{FF2B5EF4-FFF2-40B4-BE49-F238E27FC236}">
                <a16:creationId xmlns:a16="http://schemas.microsoft.com/office/drawing/2014/main" id="{F247D83C-E889-4035-9CC5-236D1B08B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9100" y="3767138"/>
            <a:ext cx="2374900" cy="8731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306180" name="Group 4">
            <a:extLst>
              <a:ext uri="{FF2B5EF4-FFF2-40B4-BE49-F238E27FC236}">
                <a16:creationId xmlns:a16="http://schemas.microsoft.com/office/drawing/2014/main" id="{3D634866-83C3-4DDB-8A4C-C4921A5E5836}"/>
              </a:ext>
            </a:extLst>
          </p:cNvPr>
          <p:cNvGrpSpPr>
            <a:grpSpLocks/>
          </p:cNvGrpSpPr>
          <p:nvPr/>
        </p:nvGrpSpPr>
        <p:grpSpPr bwMode="auto">
          <a:xfrm>
            <a:off x="2736850" y="5322888"/>
            <a:ext cx="3505200" cy="487362"/>
            <a:chOff x="1966" y="3373"/>
            <a:chExt cx="2208" cy="307"/>
          </a:xfrm>
        </p:grpSpPr>
        <p:sp>
          <p:nvSpPr>
            <p:cNvPr id="306181" name="Rectangle 5">
              <a:extLst>
                <a:ext uri="{FF2B5EF4-FFF2-40B4-BE49-F238E27FC236}">
                  <a16:creationId xmlns:a16="http://schemas.microsoft.com/office/drawing/2014/main" id="{62B3A86B-950F-47A2-9904-F64FF214B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" y="3415"/>
              <a:ext cx="1243" cy="265"/>
            </a:xfrm>
            <a:prstGeom prst="rect">
              <a:avLst/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306182" name="Line 6">
              <a:extLst>
                <a:ext uri="{FF2B5EF4-FFF2-40B4-BE49-F238E27FC236}">
                  <a16:creationId xmlns:a16="http://schemas.microsoft.com/office/drawing/2014/main" id="{14F8E2B3-796D-4FC1-AFEE-A3DA32F547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31" y="3415"/>
              <a:ext cx="4" cy="26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306183" name="Line 7">
              <a:extLst>
                <a:ext uri="{FF2B5EF4-FFF2-40B4-BE49-F238E27FC236}">
                  <a16:creationId xmlns:a16="http://schemas.microsoft.com/office/drawing/2014/main" id="{BCB483C0-86A7-4D41-95B6-EC0604509E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66" y="3543"/>
              <a:ext cx="448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306184" name="Line 8">
              <a:extLst>
                <a:ext uri="{FF2B5EF4-FFF2-40B4-BE49-F238E27FC236}">
                  <a16:creationId xmlns:a16="http://schemas.microsoft.com/office/drawing/2014/main" id="{88BE1638-5EF0-4E85-95F1-FEAEB91007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2" y="3547"/>
              <a:ext cx="51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306185" name="Text Box 9">
              <a:extLst>
                <a:ext uri="{FF2B5EF4-FFF2-40B4-BE49-F238E27FC236}">
                  <a16:creationId xmlns:a16="http://schemas.microsoft.com/office/drawing/2014/main" id="{F77FF9AA-AD7C-4F77-A0FA-911DE579F9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3373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it-IT" altLang="it-IT" sz="2400" i="1">
                  <a:solidFill>
                    <a:srgbClr val="080808"/>
                  </a:solidFill>
                </a:rPr>
                <a:t>p</a:t>
              </a:r>
              <a:endParaRPr lang="fr-FR" altLang="it-IT" sz="2400" i="1">
                <a:solidFill>
                  <a:srgbClr val="080808"/>
                </a:solidFill>
              </a:endParaRPr>
            </a:p>
          </p:txBody>
        </p:sp>
        <p:sp>
          <p:nvSpPr>
            <p:cNvPr id="306186" name="Text Box 10">
              <a:extLst>
                <a:ext uri="{FF2B5EF4-FFF2-40B4-BE49-F238E27FC236}">
                  <a16:creationId xmlns:a16="http://schemas.microsoft.com/office/drawing/2014/main" id="{57E68DF9-2513-4586-ADA0-7C73B4189B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89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it-IT" altLang="it-IT" sz="2400" i="1">
                  <a:solidFill>
                    <a:srgbClr val="080808"/>
                  </a:solidFill>
                </a:rPr>
                <a:t>n</a:t>
              </a:r>
              <a:endParaRPr lang="fr-FR" altLang="it-IT" sz="2400" i="1">
                <a:solidFill>
                  <a:srgbClr val="080808"/>
                </a:solidFill>
              </a:endParaRPr>
            </a:p>
          </p:txBody>
        </p:sp>
      </p:grpSp>
      <p:grpSp>
        <p:nvGrpSpPr>
          <p:cNvPr id="306187" name="Group 11">
            <a:extLst>
              <a:ext uri="{FF2B5EF4-FFF2-40B4-BE49-F238E27FC236}">
                <a16:creationId xmlns:a16="http://schemas.microsoft.com/office/drawing/2014/main" id="{1EE183AA-C0CE-44A5-B6A7-84C81B43EC06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2455863"/>
            <a:ext cx="4152900" cy="841375"/>
            <a:chOff x="1682" y="1567"/>
            <a:chExt cx="2616" cy="530"/>
          </a:xfrm>
        </p:grpSpPr>
        <p:cxnSp>
          <p:nvCxnSpPr>
            <p:cNvPr id="306188" name="AutoShape 12">
              <a:extLst>
                <a:ext uri="{FF2B5EF4-FFF2-40B4-BE49-F238E27FC236}">
                  <a16:creationId xmlns:a16="http://schemas.microsoft.com/office/drawing/2014/main" id="{665CA95E-072A-41BD-A9D8-63D424A6F7A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2719" y="1567"/>
              <a:ext cx="509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6189" name="Line 13">
              <a:extLst>
                <a:ext uri="{FF2B5EF4-FFF2-40B4-BE49-F238E27FC236}">
                  <a16:creationId xmlns:a16="http://schemas.microsoft.com/office/drawing/2014/main" id="{23F46A78-36FD-47BB-84A7-3982CF382DC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204" y="1045"/>
              <a:ext cx="0" cy="10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306190" name="Line 14">
              <a:extLst>
                <a:ext uri="{FF2B5EF4-FFF2-40B4-BE49-F238E27FC236}">
                  <a16:creationId xmlns:a16="http://schemas.microsoft.com/office/drawing/2014/main" id="{5EDA2ABC-8E19-45DB-89A8-B3EC18F6535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3762" y="1560"/>
              <a:ext cx="0" cy="107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grpSp>
        <p:nvGrpSpPr>
          <p:cNvPr id="306191" name="Group 15">
            <a:extLst>
              <a:ext uri="{FF2B5EF4-FFF2-40B4-BE49-F238E27FC236}">
                <a16:creationId xmlns:a16="http://schemas.microsoft.com/office/drawing/2014/main" id="{2ABC9127-2EB8-4524-9430-2094CAC83FC2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3937794" y="2266157"/>
            <a:ext cx="841375" cy="4154487"/>
            <a:chOff x="1998" y="943"/>
            <a:chExt cx="530" cy="2096"/>
          </a:xfrm>
        </p:grpSpPr>
        <p:cxnSp>
          <p:nvCxnSpPr>
            <p:cNvPr id="306192" name="AutoShape 16">
              <a:extLst>
                <a:ext uri="{FF2B5EF4-FFF2-40B4-BE49-F238E27FC236}">
                  <a16:creationId xmlns:a16="http://schemas.microsoft.com/office/drawing/2014/main" id="{1E72AA95-828B-440C-B56D-20ADE635956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60" y="1739"/>
              <a:ext cx="408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6193" name="Line 17">
              <a:extLst>
                <a:ext uri="{FF2B5EF4-FFF2-40B4-BE49-F238E27FC236}">
                  <a16:creationId xmlns:a16="http://schemas.microsoft.com/office/drawing/2014/main" id="{60FBC90E-BB83-40C2-B490-161978D23F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" y="2203"/>
              <a:ext cx="0" cy="8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306194" name="Line 18">
              <a:extLst>
                <a:ext uri="{FF2B5EF4-FFF2-40B4-BE49-F238E27FC236}">
                  <a16:creationId xmlns:a16="http://schemas.microsoft.com/office/drawing/2014/main" id="{E35CDE92-FEA7-4793-AC77-39212AB6C3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943"/>
              <a:ext cx="0" cy="8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306195" name="Line 19">
            <a:extLst>
              <a:ext uri="{FF2B5EF4-FFF2-40B4-BE49-F238E27FC236}">
                <a16:creationId xmlns:a16="http://schemas.microsoft.com/office/drawing/2014/main" id="{AD646816-DDCB-4758-A303-C3894075F7A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4413" y="3575050"/>
            <a:ext cx="1712912" cy="7938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306196" name="Text Box 20">
            <a:extLst>
              <a:ext uri="{FF2B5EF4-FFF2-40B4-BE49-F238E27FC236}">
                <a16:creationId xmlns:a16="http://schemas.microsoft.com/office/drawing/2014/main" id="{B045BA45-F85A-4280-B17A-28CAAB712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2144713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 b="0">
                <a:solidFill>
                  <a:srgbClr val="080808"/>
                </a:solidFill>
              </a:rPr>
              <a:t>E</a:t>
            </a:r>
            <a:r>
              <a:rPr lang="it-IT" altLang="it-IT" sz="2400" b="0" baseline="-25000">
                <a:solidFill>
                  <a:srgbClr val="080808"/>
                </a:solidFill>
              </a:rPr>
              <a:t>C</a:t>
            </a:r>
            <a:endParaRPr lang="fr-FR" altLang="it-IT" sz="2400" b="0">
              <a:solidFill>
                <a:srgbClr val="080808"/>
              </a:solidFill>
            </a:endParaRPr>
          </a:p>
        </p:txBody>
      </p:sp>
      <p:sp>
        <p:nvSpPr>
          <p:cNvPr id="306197" name="Text Box 21">
            <a:extLst>
              <a:ext uri="{FF2B5EF4-FFF2-40B4-BE49-F238E27FC236}">
                <a16:creationId xmlns:a16="http://schemas.microsoft.com/office/drawing/2014/main" id="{9C24199E-749F-44C9-9CD0-FD0DF76FE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538" y="3795713"/>
            <a:ext cx="522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 b="0">
                <a:solidFill>
                  <a:srgbClr val="080808"/>
                </a:solidFill>
              </a:rPr>
              <a:t>E</a:t>
            </a:r>
            <a:r>
              <a:rPr lang="it-IT" altLang="it-IT" sz="2400" b="0" baseline="-25000">
                <a:solidFill>
                  <a:srgbClr val="080808"/>
                </a:solidFill>
              </a:rPr>
              <a:t>V</a:t>
            </a:r>
            <a:endParaRPr lang="fr-FR" altLang="it-IT" sz="2400" b="0">
              <a:solidFill>
                <a:srgbClr val="080808"/>
              </a:solidFill>
            </a:endParaRPr>
          </a:p>
        </p:txBody>
      </p:sp>
      <p:sp>
        <p:nvSpPr>
          <p:cNvPr id="306198" name="Text Box 22">
            <a:extLst>
              <a:ext uri="{FF2B5EF4-FFF2-40B4-BE49-F238E27FC236}">
                <a16:creationId xmlns:a16="http://schemas.microsoft.com/office/drawing/2014/main" id="{D45B9DFA-CC09-4651-AE51-9219DBD6E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298825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2400" b="0">
                <a:solidFill>
                  <a:schemeClr val="hlink"/>
                </a:solidFill>
              </a:rPr>
              <a:t>E</a:t>
            </a:r>
            <a:r>
              <a:rPr lang="it-IT" altLang="it-IT" sz="2400" b="0" baseline="-25000">
                <a:solidFill>
                  <a:schemeClr val="hlink"/>
                </a:solidFill>
              </a:rPr>
              <a:t>F</a:t>
            </a:r>
            <a:endParaRPr lang="fr-FR" altLang="it-IT" sz="2400" b="0">
              <a:solidFill>
                <a:schemeClr val="hlink"/>
              </a:solidFill>
            </a:endParaRPr>
          </a:p>
        </p:txBody>
      </p:sp>
      <p:sp>
        <p:nvSpPr>
          <p:cNvPr id="306199" name="Text Box 23">
            <a:extLst>
              <a:ext uri="{FF2B5EF4-FFF2-40B4-BE49-F238E27FC236}">
                <a16:creationId xmlns:a16="http://schemas.microsoft.com/office/drawing/2014/main" id="{296F6D31-4530-42E6-A250-433C21254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5575" y="3373438"/>
            <a:ext cx="511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 b="0">
                <a:solidFill>
                  <a:schemeClr val="hlink"/>
                </a:solidFill>
              </a:rPr>
              <a:t>E</a:t>
            </a:r>
            <a:r>
              <a:rPr lang="it-IT" altLang="it-IT" sz="2400" b="0" baseline="-25000">
                <a:solidFill>
                  <a:schemeClr val="hlink"/>
                </a:solidFill>
              </a:rPr>
              <a:t>F</a:t>
            </a:r>
            <a:endParaRPr lang="fr-FR" altLang="it-IT" sz="2400" b="0">
              <a:solidFill>
                <a:schemeClr val="hlink"/>
              </a:solidFill>
            </a:endParaRPr>
          </a:p>
        </p:txBody>
      </p:sp>
      <p:sp>
        <p:nvSpPr>
          <p:cNvPr id="306200" name="Text Box 24">
            <a:extLst>
              <a:ext uri="{FF2B5EF4-FFF2-40B4-BE49-F238E27FC236}">
                <a16:creationId xmlns:a16="http://schemas.microsoft.com/office/drawing/2014/main" id="{2A966DD5-7086-423F-AD81-D938E4C36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975" y="1824038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 i="1">
                <a:solidFill>
                  <a:srgbClr val="080808"/>
                </a:solidFill>
              </a:rPr>
              <a:t>p</a:t>
            </a:r>
            <a:endParaRPr lang="fr-FR" altLang="it-IT" sz="2400" i="1">
              <a:solidFill>
                <a:srgbClr val="080808"/>
              </a:solidFill>
            </a:endParaRPr>
          </a:p>
        </p:txBody>
      </p:sp>
      <p:sp>
        <p:nvSpPr>
          <p:cNvPr id="306201" name="Text Box 25">
            <a:extLst>
              <a:ext uri="{FF2B5EF4-FFF2-40B4-BE49-F238E27FC236}">
                <a16:creationId xmlns:a16="http://schemas.microsoft.com/office/drawing/2014/main" id="{0A360113-2825-4A88-A723-9E0DF4560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0" y="1885950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 i="1">
                <a:solidFill>
                  <a:srgbClr val="080808"/>
                </a:solidFill>
              </a:rPr>
              <a:t>n</a:t>
            </a:r>
            <a:endParaRPr lang="fr-FR" altLang="it-IT" sz="2400" i="1">
              <a:solidFill>
                <a:srgbClr val="080808"/>
              </a:solidFill>
            </a:endParaRPr>
          </a:p>
        </p:txBody>
      </p:sp>
      <p:sp>
        <p:nvSpPr>
          <p:cNvPr id="306202" name="Oval 26">
            <a:extLst>
              <a:ext uri="{FF2B5EF4-FFF2-40B4-BE49-F238E27FC236}">
                <a16:creationId xmlns:a16="http://schemas.microsoft.com/office/drawing/2014/main" id="{E48F93FE-7862-4C65-862F-0BD8A91EAF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1250" y="2928938"/>
            <a:ext cx="1174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306203" name="Group 27">
            <a:extLst>
              <a:ext uri="{FF2B5EF4-FFF2-40B4-BE49-F238E27FC236}">
                <a16:creationId xmlns:a16="http://schemas.microsoft.com/office/drawing/2014/main" id="{B478B243-8ACC-4E9A-B622-C154E721102D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4234657" y="1092994"/>
            <a:ext cx="254000" cy="4154487"/>
            <a:chOff x="1998" y="943"/>
            <a:chExt cx="530" cy="2096"/>
          </a:xfrm>
        </p:grpSpPr>
        <p:cxnSp>
          <p:nvCxnSpPr>
            <p:cNvPr id="306204" name="AutoShape 28">
              <a:extLst>
                <a:ext uri="{FF2B5EF4-FFF2-40B4-BE49-F238E27FC236}">
                  <a16:creationId xmlns:a16="http://schemas.microsoft.com/office/drawing/2014/main" id="{F4072343-EDD3-4B69-9906-8581679A7FF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60" y="1739"/>
              <a:ext cx="408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6205" name="Line 29">
              <a:extLst>
                <a:ext uri="{FF2B5EF4-FFF2-40B4-BE49-F238E27FC236}">
                  <a16:creationId xmlns:a16="http://schemas.microsoft.com/office/drawing/2014/main" id="{8331B3B5-2D77-4A84-87B0-36F818C5F6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" y="2203"/>
              <a:ext cx="0" cy="8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306206" name="Line 30">
              <a:extLst>
                <a:ext uri="{FF2B5EF4-FFF2-40B4-BE49-F238E27FC236}">
                  <a16:creationId xmlns:a16="http://schemas.microsoft.com/office/drawing/2014/main" id="{5C8D4E6B-2411-4CA8-AFF6-9E4F7FF346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943"/>
              <a:ext cx="0" cy="8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grpSp>
        <p:nvGrpSpPr>
          <p:cNvPr id="306207" name="Group 31">
            <a:extLst>
              <a:ext uri="{FF2B5EF4-FFF2-40B4-BE49-F238E27FC236}">
                <a16:creationId xmlns:a16="http://schemas.microsoft.com/office/drawing/2014/main" id="{B1CF627E-E3A2-4263-B451-AE5BD263872B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4245769" y="2556669"/>
            <a:ext cx="254000" cy="4154488"/>
            <a:chOff x="1998" y="943"/>
            <a:chExt cx="530" cy="2096"/>
          </a:xfrm>
        </p:grpSpPr>
        <p:cxnSp>
          <p:nvCxnSpPr>
            <p:cNvPr id="306208" name="AutoShape 32">
              <a:extLst>
                <a:ext uri="{FF2B5EF4-FFF2-40B4-BE49-F238E27FC236}">
                  <a16:creationId xmlns:a16="http://schemas.microsoft.com/office/drawing/2014/main" id="{44C66D29-C8B4-4C18-9919-7A2A738A582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60" y="1739"/>
              <a:ext cx="408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6209" name="Line 33">
              <a:extLst>
                <a:ext uri="{FF2B5EF4-FFF2-40B4-BE49-F238E27FC236}">
                  <a16:creationId xmlns:a16="http://schemas.microsoft.com/office/drawing/2014/main" id="{1F73342A-44E5-45A6-ABBC-82D2E01199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" y="2203"/>
              <a:ext cx="0" cy="8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306210" name="Line 34">
              <a:extLst>
                <a:ext uri="{FF2B5EF4-FFF2-40B4-BE49-F238E27FC236}">
                  <a16:creationId xmlns:a16="http://schemas.microsoft.com/office/drawing/2014/main" id="{E8E5578F-B72B-463D-B6E3-5F458FCAE8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943"/>
              <a:ext cx="0" cy="8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306211" name="Line 35">
            <a:extLst>
              <a:ext uri="{FF2B5EF4-FFF2-40B4-BE49-F238E27FC236}">
                <a16:creationId xmlns:a16="http://schemas.microsoft.com/office/drawing/2014/main" id="{11E208A1-C0D6-4B1D-A4B9-4DB4F3790FC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45038" y="3579813"/>
            <a:ext cx="1698625" cy="1587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306212" name="Line 36">
            <a:extLst>
              <a:ext uri="{FF2B5EF4-FFF2-40B4-BE49-F238E27FC236}">
                <a16:creationId xmlns:a16="http://schemas.microsoft.com/office/drawing/2014/main" id="{3741C144-3FFA-47DC-A49D-8E5BF30204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95738" y="3578225"/>
            <a:ext cx="75565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306213" name="Line 37">
            <a:extLst>
              <a:ext uri="{FF2B5EF4-FFF2-40B4-BE49-F238E27FC236}">
                <a16:creationId xmlns:a16="http://schemas.microsoft.com/office/drawing/2014/main" id="{ABC5E648-38A3-4196-86D0-A325D2B1B2C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599113"/>
            <a:ext cx="0" cy="7556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14" name="Line 38">
            <a:extLst>
              <a:ext uri="{FF2B5EF4-FFF2-40B4-BE49-F238E27FC236}">
                <a16:creationId xmlns:a16="http://schemas.microsoft.com/office/drawing/2014/main" id="{3502CA06-52F6-4E9E-A141-CAB69A3A077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35700" y="5599113"/>
            <a:ext cx="635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306215" name="Group 39">
            <a:extLst>
              <a:ext uri="{FF2B5EF4-FFF2-40B4-BE49-F238E27FC236}">
                <a16:creationId xmlns:a16="http://schemas.microsoft.com/office/drawing/2014/main" id="{A768B6AA-6C7C-4541-BC85-5D9836A0C86C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5899150"/>
            <a:ext cx="3511550" cy="630238"/>
            <a:chOff x="1970" y="3736"/>
            <a:chExt cx="2212" cy="397"/>
          </a:xfrm>
        </p:grpSpPr>
        <p:grpSp>
          <p:nvGrpSpPr>
            <p:cNvPr id="306216" name="Group 40">
              <a:extLst>
                <a:ext uri="{FF2B5EF4-FFF2-40B4-BE49-F238E27FC236}">
                  <a16:creationId xmlns:a16="http://schemas.microsoft.com/office/drawing/2014/main" id="{D4CD0B8F-2BF5-43E3-B608-34AF8D54EF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0" y="3895"/>
              <a:ext cx="2212" cy="238"/>
              <a:chOff x="1970" y="3895"/>
              <a:chExt cx="2212" cy="238"/>
            </a:xfrm>
          </p:grpSpPr>
          <p:sp>
            <p:nvSpPr>
              <p:cNvPr id="306217" name="Line 41">
                <a:extLst>
                  <a:ext uri="{FF2B5EF4-FFF2-40B4-BE49-F238E27FC236}">
                    <a16:creationId xmlns:a16="http://schemas.microsoft.com/office/drawing/2014/main" id="{246EF01F-BF7B-4F5B-BBB7-704F8DD3FB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0" y="4027"/>
                <a:ext cx="983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306218" name="Line 42">
                <a:extLst>
                  <a:ext uri="{FF2B5EF4-FFF2-40B4-BE49-F238E27FC236}">
                    <a16:creationId xmlns:a16="http://schemas.microsoft.com/office/drawing/2014/main" id="{E830D36E-9140-4448-8EC6-2FEF52E7C3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8" y="3895"/>
                <a:ext cx="4" cy="23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306219" name="Line 43">
                <a:extLst>
                  <a:ext uri="{FF2B5EF4-FFF2-40B4-BE49-F238E27FC236}">
                    <a16:creationId xmlns:a16="http://schemas.microsoft.com/office/drawing/2014/main" id="{C22A6762-E5A3-41F4-BCF6-EA8EB1DC1A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2" y="3986"/>
                <a:ext cx="4" cy="8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306220" name="Line 44">
                <a:extLst>
                  <a:ext uri="{FF2B5EF4-FFF2-40B4-BE49-F238E27FC236}">
                    <a16:creationId xmlns:a16="http://schemas.microsoft.com/office/drawing/2014/main" id="{E0635954-3FC1-47C5-B79D-7B258EDE15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1" y="4028"/>
                <a:ext cx="1161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it-IT"/>
              </a:p>
            </p:txBody>
          </p:sp>
        </p:grpSp>
        <p:sp>
          <p:nvSpPr>
            <p:cNvPr id="306221" name="Text Box 45">
              <a:extLst>
                <a:ext uri="{FF2B5EF4-FFF2-40B4-BE49-F238E27FC236}">
                  <a16:creationId xmlns:a16="http://schemas.microsoft.com/office/drawing/2014/main" id="{E642A03D-21BD-48AC-A6E5-C9C16C2826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3736"/>
              <a:ext cx="31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it-IT" altLang="it-IT" sz="2400" b="0" i="1">
                  <a:solidFill>
                    <a:srgbClr val="080808"/>
                  </a:solidFill>
                </a:rPr>
                <a:t>V</a:t>
              </a:r>
              <a:r>
                <a:rPr lang="it-IT" altLang="it-IT" sz="2400" b="0" i="1" baseline="-25000">
                  <a:solidFill>
                    <a:srgbClr val="080808"/>
                  </a:solidFill>
                </a:rPr>
                <a:t>0</a:t>
              </a:r>
              <a:endParaRPr lang="fr-FR" altLang="it-IT" sz="2400" b="0" i="1">
                <a:solidFill>
                  <a:srgbClr val="080808"/>
                </a:solidFill>
              </a:endParaRPr>
            </a:p>
          </p:txBody>
        </p:sp>
      </p:grpSp>
      <p:sp>
        <p:nvSpPr>
          <p:cNvPr id="306222" name="Oval 46">
            <a:extLst>
              <a:ext uri="{FF2B5EF4-FFF2-40B4-BE49-F238E27FC236}">
                <a16:creationId xmlns:a16="http://schemas.microsoft.com/office/drawing/2014/main" id="{C9053D5C-1095-4A9C-BA05-A7BC2C8D9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9038" y="4773613"/>
            <a:ext cx="117475" cy="115887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23" name="Oval 47">
            <a:extLst>
              <a:ext uri="{FF2B5EF4-FFF2-40B4-BE49-F238E27FC236}">
                <a16:creationId xmlns:a16="http://schemas.microsoft.com/office/drawing/2014/main" id="{00BA5247-389A-4680-B5BC-F88352A4D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6525" y="4778375"/>
            <a:ext cx="117475" cy="115888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24" name="Oval 48">
            <a:extLst>
              <a:ext uri="{FF2B5EF4-FFF2-40B4-BE49-F238E27FC236}">
                <a16:creationId xmlns:a16="http://schemas.microsoft.com/office/drawing/2014/main" id="{E5B5A075-30FB-48FF-9C83-050D516B3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1275" y="2933700"/>
            <a:ext cx="117475" cy="115888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25" name="Oval 49">
            <a:extLst>
              <a:ext uri="{FF2B5EF4-FFF2-40B4-BE49-F238E27FC236}">
                <a16:creationId xmlns:a16="http://schemas.microsoft.com/office/drawing/2014/main" id="{880B410C-2DF3-4C7C-BE7E-5722007A2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9238" y="2935288"/>
            <a:ext cx="1174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26" name="Oval 50">
            <a:extLst>
              <a:ext uri="{FF2B5EF4-FFF2-40B4-BE49-F238E27FC236}">
                <a16:creationId xmlns:a16="http://schemas.microsoft.com/office/drawing/2014/main" id="{EA21CD8A-19E9-4232-8189-F404EE843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7200" y="2936875"/>
            <a:ext cx="117475" cy="115888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27" name="Oval 51">
            <a:extLst>
              <a:ext uri="{FF2B5EF4-FFF2-40B4-BE49-F238E27FC236}">
                <a16:creationId xmlns:a16="http://schemas.microsoft.com/office/drawing/2014/main" id="{B6D93564-7BCE-4EA1-A2A4-FBE628957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5163" y="2938463"/>
            <a:ext cx="1174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28" name="Oval 52">
            <a:extLst>
              <a:ext uri="{FF2B5EF4-FFF2-40B4-BE49-F238E27FC236}">
                <a16:creationId xmlns:a16="http://schemas.microsoft.com/office/drawing/2014/main" id="{68579C3F-CFB2-4252-B655-498554DAE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25" y="2940050"/>
            <a:ext cx="117475" cy="115888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29" name="Oval 53">
            <a:extLst>
              <a:ext uri="{FF2B5EF4-FFF2-40B4-BE49-F238E27FC236}">
                <a16:creationId xmlns:a16="http://schemas.microsoft.com/office/drawing/2014/main" id="{EBDD8CAC-1B22-47C3-B991-32827E5CE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1088" y="2941638"/>
            <a:ext cx="1174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30" name="Oval 54">
            <a:extLst>
              <a:ext uri="{FF2B5EF4-FFF2-40B4-BE49-F238E27FC236}">
                <a16:creationId xmlns:a16="http://schemas.microsoft.com/office/drawing/2014/main" id="{61749E55-506E-496D-8324-8FCE7F3B3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6788" y="4770438"/>
            <a:ext cx="117475" cy="115887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31" name="Oval 55">
            <a:extLst>
              <a:ext uri="{FF2B5EF4-FFF2-40B4-BE49-F238E27FC236}">
                <a16:creationId xmlns:a16="http://schemas.microsoft.com/office/drawing/2014/main" id="{D5B42C81-EEBE-49E5-93D4-028C99981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9938" y="4772025"/>
            <a:ext cx="117475" cy="115888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32" name="Oval 56">
            <a:extLst>
              <a:ext uri="{FF2B5EF4-FFF2-40B4-BE49-F238E27FC236}">
                <a16:creationId xmlns:a16="http://schemas.microsoft.com/office/drawing/2014/main" id="{8D6A6E64-9B1B-4383-833B-79F96C726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3088" y="4773613"/>
            <a:ext cx="117475" cy="115887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33" name="Oval 57">
            <a:extLst>
              <a:ext uri="{FF2B5EF4-FFF2-40B4-BE49-F238E27FC236}">
                <a16:creationId xmlns:a16="http://schemas.microsoft.com/office/drawing/2014/main" id="{0C29E660-D0F5-497A-94AE-D645AFDFE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4775200"/>
            <a:ext cx="117475" cy="115888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34" name="Oval 58">
            <a:extLst>
              <a:ext uri="{FF2B5EF4-FFF2-40B4-BE49-F238E27FC236}">
                <a16:creationId xmlns:a16="http://schemas.microsoft.com/office/drawing/2014/main" id="{F9AAE583-FD39-48AC-B50C-A50E7C3BD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9388" y="4776788"/>
            <a:ext cx="117475" cy="115887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35" name="Oval 59">
            <a:extLst>
              <a:ext uri="{FF2B5EF4-FFF2-40B4-BE49-F238E27FC236}">
                <a16:creationId xmlns:a16="http://schemas.microsoft.com/office/drawing/2014/main" id="{DBE96245-A75E-4666-9B85-D4AFF30D2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2538" y="4778375"/>
            <a:ext cx="117475" cy="115888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36" name="Oval 60">
            <a:extLst>
              <a:ext uri="{FF2B5EF4-FFF2-40B4-BE49-F238E27FC236}">
                <a16:creationId xmlns:a16="http://schemas.microsoft.com/office/drawing/2014/main" id="{389AB2EB-CFA0-4262-80E6-69BCC0F80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5688" y="4779963"/>
            <a:ext cx="117475" cy="115887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37" name="Oval 61">
            <a:extLst>
              <a:ext uri="{FF2B5EF4-FFF2-40B4-BE49-F238E27FC236}">
                <a16:creationId xmlns:a16="http://schemas.microsoft.com/office/drawing/2014/main" id="{BE69249F-8E70-4C73-A9A9-EAC3E2EA3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3763" y="2924175"/>
            <a:ext cx="117475" cy="115888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6238" name="AutoShape 62">
            <a:extLst>
              <a:ext uri="{FF2B5EF4-FFF2-40B4-BE49-F238E27FC236}">
                <a16:creationId xmlns:a16="http://schemas.microsoft.com/office/drawing/2014/main" id="{D3D30A23-70A1-47FD-B770-1F60E9314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125" y="3717925"/>
            <a:ext cx="1851025" cy="969963"/>
          </a:xfrm>
          <a:prstGeom prst="lightningBol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6239" name="AutoShape 63">
            <a:extLst>
              <a:ext uri="{FF2B5EF4-FFF2-40B4-BE49-F238E27FC236}">
                <a16:creationId xmlns:a16="http://schemas.microsoft.com/office/drawing/2014/main" id="{CBA9B8D4-FFD1-4994-A093-B6D199FA2558}"/>
              </a:ext>
            </a:extLst>
          </p:cNvPr>
          <p:cNvSpPr>
            <a:spLocks noChangeArrowheads="1"/>
          </p:cNvSpPr>
          <p:nvPr/>
        </p:nvSpPr>
        <p:spPr bwMode="auto">
          <a:xfrm rot="9456671">
            <a:off x="1760538" y="2989263"/>
            <a:ext cx="1560512" cy="1203325"/>
          </a:xfrm>
          <a:prstGeom prst="lightningBol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6240" name="Line 64">
            <a:extLst>
              <a:ext uri="{FF2B5EF4-FFF2-40B4-BE49-F238E27FC236}">
                <a16:creationId xmlns:a16="http://schemas.microsoft.com/office/drawing/2014/main" id="{80D90F01-9F51-4878-A288-AD502E4E076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4100" y="3046413"/>
            <a:ext cx="0" cy="1443037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6241" name="Line 65">
            <a:extLst>
              <a:ext uri="{FF2B5EF4-FFF2-40B4-BE49-F238E27FC236}">
                <a16:creationId xmlns:a16="http://schemas.microsoft.com/office/drawing/2014/main" id="{D6DB6F86-49A0-459B-82EF-DD4EFCEAF95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1750" y="3314700"/>
            <a:ext cx="0" cy="144303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6242" name="Rectangle 66">
            <a:extLst>
              <a:ext uri="{FF2B5EF4-FFF2-40B4-BE49-F238E27FC236}">
                <a16:creationId xmlns:a16="http://schemas.microsoft.com/office/drawing/2014/main" id="{F49F7339-2520-43F5-984F-F41EF21D8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9438" y="1971675"/>
            <a:ext cx="1998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1800" i="1">
                <a:latin typeface="Verdana" panose="020B0604030504040204" pitchFamily="34" charset="0"/>
              </a:rPr>
              <a:t>E</a:t>
            </a:r>
            <a:r>
              <a:rPr lang="it-IT" altLang="it-IT" sz="1800" i="1" baseline="-25000">
                <a:latin typeface="Verdana" panose="020B0604030504040204" pitchFamily="34" charset="0"/>
              </a:rPr>
              <a:t>C</a:t>
            </a:r>
            <a:r>
              <a:rPr lang="it-IT" altLang="it-IT" sz="1800" i="1">
                <a:latin typeface="Verdana" panose="020B0604030504040204" pitchFamily="34" charset="0"/>
              </a:rPr>
              <a:t> - E</a:t>
            </a:r>
            <a:r>
              <a:rPr lang="it-IT" altLang="it-IT" sz="1800" i="1" baseline="-25000">
                <a:latin typeface="Verdana" panose="020B0604030504040204" pitchFamily="34" charset="0"/>
              </a:rPr>
              <a:t>V</a:t>
            </a:r>
            <a:r>
              <a:rPr lang="it-IT" altLang="it-IT" sz="1800" i="1">
                <a:latin typeface="Verdana" panose="020B0604030504040204" pitchFamily="34" charset="0"/>
              </a:rPr>
              <a:t> = hc</a:t>
            </a:r>
            <a:r>
              <a:rPr lang="it-IT" altLang="it-IT" sz="1800">
                <a:latin typeface="Verdana" panose="020B0604030504040204" pitchFamily="34" charset="0"/>
              </a:rPr>
              <a:t>/</a:t>
            </a:r>
            <a:r>
              <a:rPr lang="it-IT" altLang="it-IT" sz="1800" i="1">
                <a:latin typeface="Symbol" panose="05050102010706020507" pitchFamily="18" charset="2"/>
              </a:rPr>
              <a:t>l</a:t>
            </a:r>
            <a:r>
              <a:rPr lang="fr-FR" altLang="it-IT" sz="1800"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306243" name="AutoShape 67">
            <a:extLst>
              <a:ext uri="{FF2B5EF4-FFF2-40B4-BE49-F238E27FC236}">
                <a16:creationId xmlns:a16="http://schemas.microsoft.com/office/drawing/2014/main" id="{6D2C925A-F20A-4689-AD07-7E529FBE0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6213" y="2525713"/>
            <a:ext cx="422275" cy="1166812"/>
          </a:xfrm>
          <a:prstGeom prst="downArrow">
            <a:avLst>
              <a:gd name="adj1" fmla="val 50000"/>
              <a:gd name="adj2" fmla="val 69079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6244" name="Rectangle 68">
            <a:extLst>
              <a:ext uri="{FF2B5EF4-FFF2-40B4-BE49-F238E27FC236}">
                <a16:creationId xmlns:a16="http://schemas.microsoft.com/office/drawing/2014/main" id="{C4772DD9-1E13-4233-8D63-E60BF7586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1600" y="3287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306245" name="Object 69">
            <a:extLst>
              <a:ext uri="{FF2B5EF4-FFF2-40B4-BE49-F238E27FC236}">
                <a16:creationId xmlns:a16="http://schemas.microsoft.com/office/drawing/2014/main" id="{1D8DD64D-92C6-49A8-B9FD-2FEB9A4A53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94500" y="3875088"/>
          <a:ext cx="2349500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62" name="Equation" r:id="rId3" imgW="1511300" imgH="431800" progId="Equation.3">
                  <p:embed/>
                </p:oleObj>
              </mc:Choice>
              <mc:Fallback>
                <p:oleObj name="Equation" r:id="rId3" imgW="1511300" imgH="431800" progId="Equation.3">
                  <p:embed/>
                  <p:pic>
                    <p:nvPicPr>
                      <p:cNvPr id="0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4500" y="3875088"/>
                        <a:ext cx="2349500" cy="677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6246" name="AutoShape 70">
            <a:extLst>
              <a:ext uri="{FF2B5EF4-FFF2-40B4-BE49-F238E27FC236}">
                <a16:creationId xmlns:a16="http://schemas.microsoft.com/office/drawing/2014/main" id="{9CA93F41-3DE0-4CD0-9260-7F53570EDB5B}"/>
              </a:ext>
            </a:extLst>
          </p:cNvPr>
          <p:cNvSpPr>
            <a:spLocks/>
          </p:cNvSpPr>
          <p:nvPr/>
        </p:nvSpPr>
        <p:spPr bwMode="auto">
          <a:xfrm>
            <a:off x="6496050" y="3287713"/>
            <a:ext cx="188913" cy="1473200"/>
          </a:xfrm>
          <a:prstGeom prst="rightBrace">
            <a:avLst>
              <a:gd name="adj1" fmla="val 64986"/>
              <a:gd name="adj2" fmla="val 50000"/>
            </a:avLst>
          </a:prstGeom>
          <a:noFill/>
          <a:ln w="381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6247" name="Rectangle 71">
            <a:extLst>
              <a:ext uri="{FF2B5EF4-FFF2-40B4-BE49-F238E27FC236}">
                <a16:creationId xmlns:a16="http://schemas.microsoft.com/office/drawing/2014/main" id="{F07394CE-AB23-4917-AE34-A029C3C666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/>
              <a:t>LED: injection luminescence</a:t>
            </a:r>
          </a:p>
        </p:txBody>
      </p:sp>
      <p:pic>
        <p:nvPicPr>
          <p:cNvPr id="306248" name="Picture 72">
            <a:extLst>
              <a:ext uri="{FF2B5EF4-FFF2-40B4-BE49-F238E27FC236}">
                <a16:creationId xmlns:a16="http://schemas.microsoft.com/office/drawing/2014/main" id="{61AC6362-4AD2-49FF-81EC-661849A6F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25" y="1344613"/>
            <a:ext cx="2771775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6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06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306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7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06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06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06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06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06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06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06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06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24 -0.00069 L -0.01094 -0.02176 " pathEditMode="relative" ptsTypes="AA">
                                      <p:cBhvr>
                                        <p:cTn id="34" dur="500" fill="hold"/>
                                        <p:tgtEl>
                                          <p:spTgt spid="306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0007 0.11018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306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550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06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6 2.59259E-6 L -0.00069 -0.02014 " pathEditMode="relative" ptsTypes="AA">
                                      <p:cBhvr>
                                        <p:cTn id="41" dur="500" fill="hold"/>
                                        <p:tgtEl>
                                          <p:spTgt spid="306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85185E-6 L 0.00156 0.08889 " pathEditMode="relative" ptsTypes="AA">
                                      <p:cBhvr>
                                        <p:cTn id="43" dur="500" fill="hold"/>
                                        <p:tgtEl>
                                          <p:spTgt spid="306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4.81481E-6 L 0.0007 0.08472 " pathEditMode="relative" ptsTypes="AA">
                                      <p:cBhvr>
                                        <p:cTn id="45" dur="1000" fill="hold"/>
                                        <p:tgtEl>
                                          <p:spTgt spid="306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81481E-6 L 0.00156 0.06666 " pathEditMode="relative" ptsTypes="AA">
                                      <p:cBhvr>
                                        <p:cTn id="47" dur="500" fill="hold"/>
                                        <p:tgtEl>
                                          <p:spTgt spid="306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6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6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6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91439E-6 L -0.15138 -0.00186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306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69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913E-7 L -0.15087 -0.00347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306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185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087 0.00023 L -1.94444E-6 -3.42434E-7 " pathEditMode="relative" rAng="0" ptsTypes="AA">
                                      <p:cBhvr>
                                        <p:cTn id="63" dur="1000" spd="-100000" fill="hold"/>
                                        <p:tgtEl>
                                          <p:spTgt spid="306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93 0.00185 L 2.77778E-6 3.78066E-6 " pathEditMode="relative" rAng="0" ptsTypes="AA">
                                      <p:cBhvr>
                                        <p:cTn id="66" dur="1000" spd="-100000" fill="hold"/>
                                        <p:tgtEl>
                                          <p:spTgt spid="306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65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138 -0.00186 L -0.15138 0.26839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306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512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0.00162 L -0.00295 0.27002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306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34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9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0" dur="200" fill="hold"/>
                                        <p:tgtEl>
                                          <p:spTgt spid="306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2" dur="500" fill="hold"/>
                                        <p:tgtEl>
                                          <p:spTgt spid="3062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3062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3062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3062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200" fill="hold"/>
                                        <p:tgtEl>
                                          <p:spTgt spid="306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9" dur="500" fill="hold"/>
                                        <p:tgtEl>
                                          <p:spTgt spid="3062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0" dur="500" fill="hold"/>
                                        <p:tgtEl>
                                          <p:spTgt spid="3062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3062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3062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306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306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4" dur="500"/>
                                        <p:tgtEl>
                                          <p:spTgt spid="306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306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6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306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06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06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06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06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6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06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06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06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06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6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9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06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06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06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06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06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196" grpId="0"/>
      <p:bldP spid="306197" grpId="0"/>
      <p:bldP spid="306198" grpId="0"/>
      <p:bldP spid="306199" grpId="0"/>
      <p:bldP spid="3062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C6FB52-33AE-41FB-968A-F3D874D1DF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4000"/>
              <a:t>LED: radiative recombination</a:t>
            </a:r>
          </a:p>
        </p:txBody>
      </p:sp>
      <p:pic>
        <p:nvPicPr>
          <p:cNvPr id="248842" name="Picture 10">
            <a:extLst>
              <a:ext uri="{FF2B5EF4-FFF2-40B4-BE49-F238E27FC236}">
                <a16:creationId xmlns:a16="http://schemas.microsoft.com/office/drawing/2014/main" id="{1939B3E9-5090-4352-88CD-C75AA1986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1854200"/>
            <a:ext cx="3521075" cy="365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8843" name="Picture 11">
            <a:extLst>
              <a:ext uri="{FF2B5EF4-FFF2-40B4-BE49-F238E27FC236}">
                <a16:creationId xmlns:a16="http://schemas.microsoft.com/office/drawing/2014/main" id="{A31B0BA2-6BDE-48CD-A3BA-5F74704B5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988" y="1846263"/>
            <a:ext cx="4454525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8844" name="Picture 12">
            <a:extLst>
              <a:ext uri="{FF2B5EF4-FFF2-40B4-BE49-F238E27FC236}">
                <a16:creationId xmlns:a16="http://schemas.microsoft.com/office/drawing/2014/main" id="{17EF194A-6015-4762-8A72-D59E85BCA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2716213"/>
            <a:ext cx="2649538" cy="205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8845" name="Picture 13">
            <a:extLst>
              <a:ext uri="{FF2B5EF4-FFF2-40B4-BE49-F238E27FC236}">
                <a16:creationId xmlns:a16="http://schemas.microsoft.com/office/drawing/2014/main" id="{E4CDD454-7E2E-4761-AC53-9B13E6B58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238" y="2698750"/>
            <a:ext cx="2857500" cy="206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8846" name="Picture 14">
            <a:extLst>
              <a:ext uri="{FF2B5EF4-FFF2-40B4-BE49-F238E27FC236}">
                <a16:creationId xmlns:a16="http://schemas.microsoft.com/office/drawing/2014/main" id="{E194C6DA-69C5-47CE-B008-2DDE40FA0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719388"/>
            <a:ext cx="2143125" cy="204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D3A03679-7F4B-4593-96BD-B3A364DBE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5267325"/>
            <a:ext cx="280035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2F827F07-C11A-4389-9EA7-DAE56C829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13" y="6361113"/>
            <a:ext cx="493395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8">
            <a:extLst>
              <a:ext uri="{FF2B5EF4-FFF2-40B4-BE49-F238E27FC236}">
                <a16:creationId xmlns:a16="http://schemas.microsoft.com/office/drawing/2014/main" id="{834FCE73-93DB-4CBB-BE0D-2853283A2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25" y="5478463"/>
            <a:ext cx="957263" cy="409575"/>
          </a:xfrm>
          <a:prstGeom prst="leftArrow">
            <a:avLst>
              <a:gd name="adj1" fmla="val 50000"/>
              <a:gd name="adj2" fmla="val 58430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1" name="AutoShape 9">
            <a:extLst>
              <a:ext uri="{FF2B5EF4-FFF2-40B4-BE49-F238E27FC236}">
                <a16:creationId xmlns:a16="http://schemas.microsoft.com/office/drawing/2014/main" id="{0D25A3FF-698A-44BB-B1A1-FAAABC1A8634}"/>
              </a:ext>
            </a:extLst>
          </p:cNvPr>
          <p:cNvSpPr>
            <a:spLocks noChangeArrowheads="1"/>
          </p:cNvSpPr>
          <p:nvPr/>
        </p:nvSpPr>
        <p:spPr bwMode="auto">
          <a:xfrm rot="-5589434">
            <a:off x="2470944" y="6055519"/>
            <a:ext cx="654050" cy="519112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A4DC0DD8-0EFD-48F7-9FA6-928E9B20C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825" y="5357813"/>
            <a:ext cx="258763" cy="627062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grpSp>
        <p:nvGrpSpPr>
          <p:cNvPr id="13" name="Group 29">
            <a:extLst>
              <a:ext uri="{FF2B5EF4-FFF2-40B4-BE49-F238E27FC236}">
                <a16:creationId xmlns:a16="http://schemas.microsoft.com/office/drawing/2014/main" id="{C5961476-FDAA-4748-B0EA-BB76B6E23A5C}"/>
              </a:ext>
            </a:extLst>
          </p:cNvPr>
          <p:cNvGrpSpPr>
            <a:grpSpLocks/>
          </p:cNvGrpSpPr>
          <p:nvPr/>
        </p:nvGrpSpPr>
        <p:grpSpPr bwMode="auto">
          <a:xfrm>
            <a:off x="4200525" y="5360988"/>
            <a:ext cx="4791075" cy="546100"/>
            <a:chOff x="2742" y="1105"/>
            <a:chExt cx="3018" cy="344"/>
          </a:xfrm>
        </p:grpSpPr>
        <p:sp>
          <p:nvSpPr>
            <p:cNvPr id="4112" name="Rectangle 28">
              <a:extLst>
                <a:ext uri="{FF2B5EF4-FFF2-40B4-BE49-F238E27FC236}">
                  <a16:creationId xmlns:a16="http://schemas.microsoft.com/office/drawing/2014/main" id="{E211E2F8-2A95-4689-98FD-6825B6E9A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2" y="1105"/>
              <a:ext cx="3018" cy="3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1800"/>
            </a:p>
          </p:txBody>
        </p:sp>
        <p:sp>
          <p:nvSpPr>
            <p:cNvPr id="4113" name="Text Box 27">
              <a:extLst>
                <a:ext uri="{FF2B5EF4-FFF2-40B4-BE49-F238E27FC236}">
                  <a16:creationId xmlns:a16="http://schemas.microsoft.com/office/drawing/2014/main" id="{B2546A72-9418-4E0D-B14D-C7928D5219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6" y="1143"/>
              <a:ext cx="30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>
                  <a:solidFill>
                    <a:srgbClr val="FF0000"/>
                  </a:solidFill>
                  <a:latin typeface="Times New Roman" panose="02020603050405020304" pitchFamily="18" charset="0"/>
                </a:rPr>
                <a:t>bimolecular recombination equation</a:t>
              </a:r>
            </a:p>
          </p:txBody>
        </p: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60478FD-F14C-49EF-91EC-63FD0FD52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7675" y="1349375"/>
            <a:ext cx="61494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000" dirty="0">
                <a:solidFill>
                  <a:srgbClr val="0000FF"/>
                </a:solidFill>
              </a:rPr>
              <a:t>In </a:t>
            </a:r>
            <a:r>
              <a:rPr lang="it-IT" altLang="it-IT" sz="2000" dirty="0" err="1">
                <a:solidFill>
                  <a:srgbClr val="0000FF"/>
                </a:solidFill>
              </a:rPr>
              <a:t>order</a:t>
            </a:r>
            <a:r>
              <a:rPr lang="it-IT" altLang="it-IT" sz="2000" dirty="0">
                <a:solidFill>
                  <a:srgbClr val="0000FF"/>
                </a:solidFill>
              </a:rPr>
              <a:t> to </a:t>
            </a:r>
            <a:r>
              <a:rPr lang="it-IT" altLang="it-IT" sz="2000" dirty="0" err="1">
                <a:solidFill>
                  <a:srgbClr val="0000FF"/>
                </a:solidFill>
              </a:rPr>
              <a:t>have</a:t>
            </a:r>
            <a:r>
              <a:rPr lang="it-IT" altLang="it-IT" sz="2000" dirty="0">
                <a:solidFill>
                  <a:srgbClr val="0000FF"/>
                </a:solidFill>
              </a:rPr>
              <a:t> a high radiative </a:t>
            </a:r>
            <a:r>
              <a:rPr lang="it-IT" altLang="it-IT" sz="2000" dirty="0" err="1">
                <a:solidFill>
                  <a:srgbClr val="0000FF"/>
                </a:solidFill>
              </a:rPr>
              <a:t>recombination</a:t>
            </a:r>
            <a:r>
              <a:rPr lang="it-IT" altLang="it-IT" sz="2000" dirty="0">
                <a:solidFill>
                  <a:srgbClr val="0000FF"/>
                </a:solidFill>
              </a:rPr>
              <a:t>…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463F06A8-B488-4117-B8ED-0FF88C347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4282" y="1792031"/>
            <a:ext cx="71048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chemeClr val="tx2">
                    <a:lumMod val="75000"/>
                  </a:schemeClr>
                </a:solidFill>
              </a:rPr>
              <a:t>… </a:t>
            </a:r>
            <a:r>
              <a:rPr lang="it-IT" altLang="it-IT" sz="2400" dirty="0" err="1">
                <a:solidFill>
                  <a:schemeClr val="tx2">
                    <a:lumMod val="75000"/>
                  </a:schemeClr>
                </a:solidFill>
              </a:rPr>
              <a:t>it</a:t>
            </a:r>
            <a:r>
              <a:rPr lang="it-IT" altLang="it-IT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altLang="it-IT" sz="2400" dirty="0" err="1">
                <a:solidFill>
                  <a:schemeClr val="tx2">
                    <a:lumMod val="75000"/>
                  </a:schemeClr>
                </a:solidFill>
              </a:rPr>
              <a:t>is</a:t>
            </a:r>
            <a:r>
              <a:rPr lang="it-IT" altLang="it-IT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altLang="it-IT" sz="2400" dirty="0" err="1">
                <a:solidFill>
                  <a:schemeClr val="tx2">
                    <a:lumMod val="75000"/>
                  </a:schemeClr>
                </a:solidFill>
              </a:rPr>
              <a:t>necessary</a:t>
            </a:r>
            <a:r>
              <a:rPr lang="it-IT" altLang="it-IT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altLang="it-IT" sz="2400" dirty="0" err="1">
                <a:solidFill>
                  <a:schemeClr val="tx2">
                    <a:lumMod val="75000"/>
                  </a:schemeClr>
                </a:solidFill>
              </a:rPr>
              <a:t>that</a:t>
            </a:r>
            <a:r>
              <a:rPr lang="it-IT" altLang="it-IT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altLang="it-IT" sz="2400" dirty="0" err="1">
                <a:solidFill>
                  <a:schemeClr val="tx2">
                    <a:lumMod val="75000"/>
                  </a:schemeClr>
                </a:solidFill>
              </a:rPr>
              <a:t>junctions</a:t>
            </a:r>
            <a:r>
              <a:rPr lang="it-IT" altLang="it-IT" sz="2400" dirty="0">
                <a:solidFill>
                  <a:schemeClr val="tx2">
                    <a:lumMod val="75000"/>
                  </a:schemeClr>
                </a:solidFill>
              </a:rPr>
              <a:t> are high-</a:t>
            </a:r>
            <a:r>
              <a:rPr lang="it-IT" altLang="it-IT" sz="2400" dirty="0" err="1">
                <a:solidFill>
                  <a:schemeClr val="tx2">
                    <a:lumMod val="75000"/>
                  </a:schemeClr>
                </a:solidFill>
              </a:rPr>
              <a:t>doped</a:t>
            </a:r>
            <a:endParaRPr lang="it-IT" altLang="it-IT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8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8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8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3" dur="500" fill="hold"/>
                                        <p:tgtEl>
                                          <p:spTgt spid="2488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8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8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8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48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48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48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48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8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8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8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8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8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8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8" name="Rectangle 4">
            <a:extLst>
              <a:ext uri="{FF2B5EF4-FFF2-40B4-BE49-F238E27FC236}">
                <a16:creationId xmlns:a16="http://schemas.microsoft.com/office/drawing/2014/main" id="{7BE24480-1DC8-4471-B59C-A54F58636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/>
              <a:t>LED: radiative recombination</a:t>
            </a:r>
          </a:p>
        </p:txBody>
      </p:sp>
      <p:pic>
        <p:nvPicPr>
          <p:cNvPr id="313350" name="Picture 6">
            <a:extLst>
              <a:ext uri="{FF2B5EF4-FFF2-40B4-BE49-F238E27FC236}">
                <a16:creationId xmlns:a16="http://schemas.microsoft.com/office/drawing/2014/main" id="{E2C19B33-167C-489E-9B4E-7A284D044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288" y="2144713"/>
            <a:ext cx="5676900" cy="438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3351" name="Text Box 7">
            <a:extLst>
              <a:ext uri="{FF2B5EF4-FFF2-40B4-BE49-F238E27FC236}">
                <a16:creationId xmlns:a16="http://schemas.microsoft.com/office/drawing/2014/main" id="{D45889EE-267B-4A95-A88E-9F2D54555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0188" y="1463675"/>
            <a:ext cx="22637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 dirty="0"/>
              <a:t>by </a:t>
            </a:r>
            <a:r>
              <a:rPr lang="it-IT" altLang="it-IT" i="1" dirty="0" err="1"/>
              <a:t>excitons</a:t>
            </a:r>
            <a:r>
              <a:rPr lang="it-IT" altLang="it-IT" i="1" dirty="0"/>
              <a:t> </a:t>
            </a:r>
          </a:p>
        </p:txBody>
      </p:sp>
      <p:pic>
        <p:nvPicPr>
          <p:cNvPr id="313352" name="Picture 8">
            <a:extLst>
              <a:ext uri="{FF2B5EF4-FFF2-40B4-BE49-F238E27FC236}">
                <a16:creationId xmlns:a16="http://schemas.microsoft.com/office/drawing/2014/main" id="{632565C4-ACE4-40F4-8B6F-7D5BDABC8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00" y="2141538"/>
            <a:ext cx="2576513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3353" name="Picture 9">
            <a:extLst>
              <a:ext uri="{FF2B5EF4-FFF2-40B4-BE49-F238E27FC236}">
                <a16:creationId xmlns:a16="http://schemas.microsoft.com/office/drawing/2014/main" id="{1F467B01-0E11-485C-900D-741A13650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838" y="4159250"/>
            <a:ext cx="6318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3354" name="Picture 10">
            <a:extLst>
              <a:ext uri="{FF2B5EF4-FFF2-40B4-BE49-F238E27FC236}">
                <a16:creationId xmlns:a16="http://schemas.microsoft.com/office/drawing/2014/main" id="{1611ED40-C4B0-41CD-9CB6-1BC9E4AE2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5126038"/>
            <a:ext cx="14097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3355" name="Picture 11">
            <a:extLst>
              <a:ext uri="{FF2B5EF4-FFF2-40B4-BE49-F238E27FC236}">
                <a16:creationId xmlns:a16="http://schemas.microsoft.com/office/drawing/2014/main" id="{F03ECD74-B6C6-44D3-8DA5-1E8A304DE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263" y="6089650"/>
            <a:ext cx="1971675" cy="40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3356" name="Picture 12">
            <a:extLst>
              <a:ext uri="{FF2B5EF4-FFF2-40B4-BE49-F238E27FC236}">
                <a16:creationId xmlns:a16="http://schemas.microsoft.com/office/drawing/2014/main" id="{4D18AC5E-1B1F-4DF7-8D84-32AE7F85C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475" y="3092450"/>
            <a:ext cx="1827213" cy="81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3357" name="AutoShape 13">
            <a:extLst>
              <a:ext uri="{FF2B5EF4-FFF2-40B4-BE49-F238E27FC236}">
                <a16:creationId xmlns:a16="http://schemas.microsoft.com/office/drawing/2014/main" id="{FEF3AA04-05CC-4AEE-9DCC-589A3A18B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3963" y="4610100"/>
            <a:ext cx="382587" cy="436563"/>
          </a:xfrm>
          <a:prstGeom prst="downArrow">
            <a:avLst>
              <a:gd name="adj1" fmla="val 50000"/>
              <a:gd name="adj2" fmla="val 28527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3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3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933E-6 L -0.12465 -0.00393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313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3" y="-20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13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1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3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3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3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3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3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3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335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335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3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52" name="Picture 4">
            <a:extLst>
              <a:ext uri="{FF2B5EF4-FFF2-40B4-BE49-F238E27FC236}">
                <a16:creationId xmlns:a16="http://schemas.microsoft.com/office/drawing/2014/main" id="{A1FC5ACD-2611-45BD-9DE2-F507A76B9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38" y="1801813"/>
            <a:ext cx="6872287" cy="426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9253" name="Rectangle 5">
            <a:extLst>
              <a:ext uri="{FF2B5EF4-FFF2-40B4-BE49-F238E27FC236}">
                <a16:creationId xmlns:a16="http://schemas.microsoft.com/office/drawing/2014/main" id="{DCDA6B9E-0BA3-428C-9180-CDE9A684DC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6938" y="274638"/>
            <a:ext cx="1597025" cy="1143000"/>
          </a:xfrm>
          <a:noFill/>
          <a:ln/>
        </p:spPr>
        <p:txBody>
          <a:bodyPr/>
          <a:lstStyle/>
          <a:p>
            <a:pPr algn="l"/>
            <a:r>
              <a:rPr lang="it-IT" altLang="it-IT"/>
              <a:t>LED:</a:t>
            </a:r>
          </a:p>
        </p:txBody>
      </p:sp>
      <p:pic>
        <p:nvPicPr>
          <p:cNvPr id="309254" name="Picture 6">
            <a:extLst>
              <a:ext uri="{FF2B5EF4-FFF2-40B4-BE49-F238E27FC236}">
                <a16:creationId xmlns:a16="http://schemas.microsoft.com/office/drawing/2014/main" id="{DBC88112-33B1-482F-8518-C52D8D017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38" y="1749425"/>
            <a:ext cx="6905625" cy="441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255" name="Rectangle 7">
            <a:extLst>
              <a:ext uri="{FF2B5EF4-FFF2-40B4-BE49-F238E27FC236}">
                <a16:creationId xmlns:a16="http://schemas.microsoft.com/office/drawing/2014/main" id="{51C7CE3E-13EC-461D-A413-BCE0E2690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175" y="276225"/>
            <a:ext cx="62103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it-IT" altLang="it-IT" b="0"/>
              <a:t>radiative recombination</a:t>
            </a:r>
          </a:p>
        </p:txBody>
      </p:sp>
      <p:sp>
        <p:nvSpPr>
          <p:cNvPr id="309256" name="Text Box 8">
            <a:extLst>
              <a:ext uri="{FF2B5EF4-FFF2-40B4-BE49-F238E27FC236}">
                <a16:creationId xmlns:a16="http://schemas.microsoft.com/office/drawing/2014/main" id="{797DC95E-5447-4B86-AEA3-F38214CEC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1550" y="658813"/>
            <a:ext cx="9747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NON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925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63" presetClass="pat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6 3.23774E-6 L 0.09341 3.23774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5" grpId="0"/>
      <p:bldP spid="3092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7" name="Rectangle 5">
            <a:extLst>
              <a:ext uri="{FF2B5EF4-FFF2-40B4-BE49-F238E27FC236}">
                <a16:creationId xmlns:a16="http://schemas.microsoft.com/office/drawing/2014/main" id="{C77150CF-B652-4DE1-93C8-7510E8868A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/>
              <a:t>LED: </a:t>
            </a:r>
            <a:br>
              <a:rPr lang="it-IT" altLang="it-IT"/>
            </a:br>
            <a:r>
              <a:rPr lang="it-IT" altLang="it-IT"/>
              <a:t>non-radiative recombination</a:t>
            </a:r>
          </a:p>
        </p:txBody>
      </p:sp>
      <p:grpSp>
        <p:nvGrpSpPr>
          <p:cNvPr id="310282" name="Group 10">
            <a:extLst>
              <a:ext uri="{FF2B5EF4-FFF2-40B4-BE49-F238E27FC236}">
                <a16:creationId xmlns:a16="http://schemas.microsoft.com/office/drawing/2014/main" id="{74309839-FDB2-4D58-8801-E331138A50FB}"/>
              </a:ext>
            </a:extLst>
          </p:cNvPr>
          <p:cNvGrpSpPr>
            <a:grpSpLocks/>
          </p:cNvGrpSpPr>
          <p:nvPr/>
        </p:nvGrpSpPr>
        <p:grpSpPr bwMode="auto">
          <a:xfrm>
            <a:off x="1301750" y="1820863"/>
            <a:ext cx="2368550" cy="4735512"/>
            <a:chOff x="820" y="1147"/>
            <a:chExt cx="1492" cy="2983"/>
          </a:xfrm>
        </p:grpSpPr>
        <p:grpSp>
          <p:nvGrpSpPr>
            <p:cNvPr id="310280" name="Group 8">
              <a:extLst>
                <a:ext uri="{FF2B5EF4-FFF2-40B4-BE49-F238E27FC236}">
                  <a16:creationId xmlns:a16="http://schemas.microsoft.com/office/drawing/2014/main" id="{D5BF5B75-9FF2-4B56-8373-B5C893C3E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" y="1147"/>
              <a:ext cx="1492" cy="2983"/>
              <a:chOff x="820" y="1147"/>
              <a:chExt cx="1492" cy="2983"/>
            </a:xfrm>
          </p:grpSpPr>
          <p:sp>
            <p:nvSpPr>
              <p:cNvPr id="310279" name="Rectangle 7">
                <a:extLst>
                  <a:ext uri="{FF2B5EF4-FFF2-40B4-BE49-F238E27FC236}">
                    <a16:creationId xmlns:a16="http://schemas.microsoft.com/office/drawing/2014/main" id="{7D9047F2-EFC3-4738-92A8-80BA7DAC17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5" y="1147"/>
                <a:ext cx="1487" cy="298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it-IT"/>
              </a:p>
            </p:txBody>
          </p:sp>
          <p:pic>
            <p:nvPicPr>
              <p:cNvPr id="310276" name="Picture 4">
                <a:extLst>
                  <a:ext uri="{FF2B5EF4-FFF2-40B4-BE49-F238E27FC236}">
                    <a16:creationId xmlns:a16="http://schemas.microsoft.com/office/drawing/2014/main" id="{5A6186C6-DD13-4025-B819-83DA57D59E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" y="1364"/>
                <a:ext cx="1491" cy="24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10281" name="Rectangle 9">
              <a:extLst>
                <a:ext uri="{FF2B5EF4-FFF2-40B4-BE49-F238E27FC236}">
                  <a16:creationId xmlns:a16="http://schemas.microsoft.com/office/drawing/2014/main" id="{92534856-A950-48E8-A8C1-0F47D1AAD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4" y="1427"/>
              <a:ext cx="275" cy="2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grpSp>
        <p:nvGrpSpPr>
          <p:cNvPr id="310284" name="Group 12">
            <a:extLst>
              <a:ext uri="{FF2B5EF4-FFF2-40B4-BE49-F238E27FC236}">
                <a16:creationId xmlns:a16="http://schemas.microsoft.com/office/drawing/2014/main" id="{5EF241E4-AC10-47BB-9CC2-A12F36A164EB}"/>
              </a:ext>
            </a:extLst>
          </p:cNvPr>
          <p:cNvGrpSpPr>
            <a:grpSpLocks/>
          </p:cNvGrpSpPr>
          <p:nvPr/>
        </p:nvGrpSpPr>
        <p:grpSpPr bwMode="auto">
          <a:xfrm>
            <a:off x="4470400" y="1819275"/>
            <a:ext cx="3500438" cy="4730750"/>
            <a:chOff x="2699" y="1146"/>
            <a:chExt cx="2205" cy="2980"/>
          </a:xfrm>
        </p:grpSpPr>
        <p:pic>
          <p:nvPicPr>
            <p:cNvPr id="310278" name="Picture 6">
              <a:extLst>
                <a:ext uri="{FF2B5EF4-FFF2-40B4-BE49-F238E27FC236}">
                  <a16:creationId xmlns:a16="http://schemas.microsoft.com/office/drawing/2014/main" id="{84F7ED48-55A2-4E4C-BB91-D9E89071EF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" y="1146"/>
              <a:ext cx="2205" cy="2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0283" name="Rectangle 11">
              <a:extLst>
                <a:ext uri="{FF2B5EF4-FFF2-40B4-BE49-F238E27FC236}">
                  <a16:creationId xmlns:a16="http://schemas.microsoft.com/office/drawing/2014/main" id="{B82CC240-7EEE-4F37-8BD3-B4D7BA11B4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7" y="1419"/>
              <a:ext cx="318" cy="2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310285" name="Text Box 13">
            <a:extLst>
              <a:ext uri="{FF2B5EF4-FFF2-40B4-BE49-F238E27FC236}">
                <a16:creationId xmlns:a16="http://schemas.microsoft.com/office/drawing/2014/main" id="{C14B4767-D87D-47AC-8FC0-AAFFAE340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25" y="1843088"/>
            <a:ext cx="167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>
                <a:solidFill>
                  <a:srgbClr val="0000FF"/>
                </a:solidFill>
              </a:rPr>
              <a:t>deep-level</a:t>
            </a:r>
          </a:p>
        </p:txBody>
      </p:sp>
      <p:sp>
        <p:nvSpPr>
          <p:cNvPr id="310286" name="Text Box 14">
            <a:extLst>
              <a:ext uri="{FF2B5EF4-FFF2-40B4-BE49-F238E27FC236}">
                <a16:creationId xmlns:a16="http://schemas.microsoft.com/office/drawing/2014/main" id="{942FCCB2-B134-4775-BC0B-245C79409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5175" y="1844675"/>
            <a:ext cx="1065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>
                <a:solidFill>
                  <a:srgbClr val="0000FF"/>
                </a:solidFill>
              </a:rPr>
              <a:t>Auger</a:t>
            </a:r>
          </a:p>
        </p:txBody>
      </p:sp>
      <p:pic>
        <p:nvPicPr>
          <p:cNvPr id="310287" name="Picture 15">
            <a:extLst>
              <a:ext uri="{FF2B5EF4-FFF2-40B4-BE49-F238E27FC236}">
                <a16:creationId xmlns:a16="http://schemas.microsoft.com/office/drawing/2014/main" id="{3224A6F0-5BEF-40C8-AA83-CA349FB2D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1874838"/>
            <a:ext cx="1858963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288" name="Picture 16">
            <a:extLst>
              <a:ext uri="{FF2B5EF4-FFF2-40B4-BE49-F238E27FC236}">
                <a16:creationId xmlns:a16="http://schemas.microsoft.com/office/drawing/2014/main" id="{F0406FBD-F4BB-4E9A-80A0-EB35AFEBE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813" y="2727325"/>
            <a:ext cx="10668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289" name="Picture 17">
            <a:extLst>
              <a:ext uri="{FF2B5EF4-FFF2-40B4-BE49-F238E27FC236}">
                <a16:creationId xmlns:a16="http://schemas.microsoft.com/office/drawing/2014/main" id="{590403E8-327F-4942-ACCA-D090CC93D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563" y="3867150"/>
            <a:ext cx="1779587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0292" name="Group 20">
            <a:extLst>
              <a:ext uri="{FF2B5EF4-FFF2-40B4-BE49-F238E27FC236}">
                <a16:creationId xmlns:a16="http://schemas.microsoft.com/office/drawing/2014/main" id="{54C8CD6E-0D65-4CE6-8008-3C661F778CB9}"/>
              </a:ext>
            </a:extLst>
          </p:cNvPr>
          <p:cNvGrpSpPr>
            <a:grpSpLocks/>
          </p:cNvGrpSpPr>
          <p:nvPr/>
        </p:nvGrpSpPr>
        <p:grpSpPr bwMode="auto">
          <a:xfrm>
            <a:off x="4757738" y="4851400"/>
            <a:ext cx="2697162" cy="376238"/>
            <a:chOff x="3877" y="3144"/>
            <a:chExt cx="1699" cy="237"/>
          </a:xfrm>
        </p:grpSpPr>
        <p:pic>
          <p:nvPicPr>
            <p:cNvPr id="310290" name="Picture 18">
              <a:extLst>
                <a:ext uri="{FF2B5EF4-FFF2-40B4-BE49-F238E27FC236}">
                  <a16:creationId xmlns:a16="http://schemas.microsoft.com/office/drawing/2014/main" id="{5758DF03-19BF-435E-811A-3196180C8C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7" y="3147"/>
              <a:ext cx="1380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0291" name="Picture 19">
              <a:extLst>
                <a:ext uri="{FF2B5EF4-FFF2-40B4-BE49-F238E27FC236}">
                  <a16:creationId xmlns:a16="http://schemas.microsoft.com/office/drawing/2014/main" id="{7BD6A2C0-A571-42B0-96F1-44B65385B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5" y="3144"/>
              <a:ext cx="321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10293" name="Picture 21">
            <a:extLst>
              <a:ext uri="{FF2B5EF4-FFF2-40B4-BE49-F238E27FC236}">
                <a16:creationId xmlns:a16="http://schemas.microsoft.com/office/drawing/2014/main" id="{D81597A4-C721-449B-9670-9EA2EC14D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975" y="5749925"/>
            <a:ext cx="3427413" cy="104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0294" name="AutoShape 22">
            <a:extLst>
              <a:ext uri="{FF2B5EF4-FFF2-40B4-BE49-F238E27FC236}">
                <a16:creationId xmlns:a16="http://schemas.microsoft.com/office/drawing/2014/main" id="{289A4328-5AD1-44A7-879E-266AD5206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9275" y="3233738"/>
            <a:ext cx="722313" cy="45085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10295" name="AutoShape 23">
            <a:extLst>
              <a:ext uri="{FF2B5EF4-FFF2-40B4-BE49-F238E27FC236}">
                <a16:creationId xmlns:a16="http://schemas.microsoft.com/office/drawing/2014/main" id="{F532435F-25D1-4AC0-BADC-1B9E5F045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213" y="4335463"/>
            <a:ext cx="722312" cy="45085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10296" name="AutoShape 24">
            <a:extLst>
              <a:ext uri="{FF2B5EF4-FFF2-40B4-BE49-F238E27FC236}">
                <a16:creationId xmlns:a16="http://schemas.microsoft.com/office/drawing/2014/main" id="{C5FF0DF1-9FB5-4A35-AC4D-1C3A288C5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294313"/>
            <a:ext cx="722313" cy="45085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310297" name="Group 25">
            <a:extLst>
              <a:ext uri="{FF2B5EF4-FFF2-40B4-BE49-F238E27FC236}">
                <a16:creationId xmlns:a16="http://schemas.microsoft.com/office/drawing/2014/main" id="{D08D1790-0C4D-4F36-A99C-B19FFB6E0BD0}"/>
              </a:ext>
            </a:extLst>
          </p:cNvPr>
          <p:cNvGrpSpPr>
            <a:grpSpLocks/>
          </p:cNvGrpSpPr>
          <p:nvPr/>
        </p:nvGrpSpPr>
        <p:grpSpPr bwMode="auto">
          <a:xfrm>
            <a:off x="4486275" y="1820863"/>
            <a:ext cx="3500438" cy="4730750"/>
            <a:chOff x="2699" y="1146"/>
            <a:chExt cx="2205" cy="2980"/>
          </a:xfrm>
        </p:grpSpPr>
        <p:pic>
          <p:nvPicPr>
            <p:cNvPr id="310298" name="Picture 26">
              <a:extLst>
                <a:ext uri="{FF2B5EF4-FFF2-40B4-BE49-F238E27FC236}">
                  <a16:creationId xmlns:a16="http://schemas.microsoft.com/office/drawing/2014/main" id="{05143EF7-08BE-4D59-A56C-889B8B0A93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" y="1146"/>
              <a:ext cx="2205" cy="2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0299" name="Rectangle 27">
              <a:extLst>
                <a:ext uri="{FF2B5EF4-FFF2-40B4-BE49-F238E27FC236}">
                  <a16:creationId xmlns:a16="http://schemas.microsoft.com/office/drawing/2014/main" id="{D100D5CE-F890-4651-AF6A-731563F152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7" y="1419"/>
              <a:ext cx="318" cy="2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pic>
        <p:nvPicPr>
          <p:cNvPr id="310300" name="Picture 28">
            <a:extLst>
              <a:ext uri="{FF2B5EF4-FFF2-40B4-BE49-F238E27FC236}">
                <a16:creationId xmlns:a16="http://schemas.microsoft.com/office/drawing/2014/main" id="{3112C5BB-74AB-42F0-ABDA-585E70FB9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3300413"/>
            <a:ext cx="2911475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301" name="Picture 29">
            <a:extLst>
              <a:ext uri="{FF2B5EF4-FFF2-40B4-BE49-F238E27FC236}">
                <a16:creationId xmlns:a16="http://schemas.microsoft.com/office/drawing/2014/main" id="{3E4824ED-4A45-4736-9255-D6402FD11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4151313"/>
            <a:ext cx="1654175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0302" name="Text Box 30">
            <a:extLst>
              <a:ext uri="{FF2B5EF4-FFF2-40B4-BE49-F238E27FC236}">
                <a16:creationId xmlns:a16="http://schemas.microsoft.com/office/drawing/2014/main" id="{D18A38FC-2EC0-4DF7-9FF2-97663187C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88" y="6156325"/>
            <a:ext cx="3683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/>
              <a:t>radiant process predominant</a:t>
            </a:r>
          </a:p>
          <a:p>
            <a:r>
              <a:rPr lang="it-IT" altLang="it-IT" sz="2000"/>
              <a:t>at low temperature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0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0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0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31028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310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31028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310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0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0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0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0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0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0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0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0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0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0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0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0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0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0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0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0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0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0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0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0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0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0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0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1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0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0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0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0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1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0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0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0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0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310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310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310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10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310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310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310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310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310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310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310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500"/>
                                        <p:tgtEl>
                                          <p:spTgt spid="310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5" dur="indefinite"/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6" dur="indefinite"/>
                                        <p:tgtEl>
                                          <p:spTgt spid="3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8" dur="indefinite"/>
                                        <p:tgtEl>
                                          <p:spTgt spid="31028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9" dur="indefinite"/>
                                        <p:tgtEl>
                                          <p:spTgt spid="310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3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310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310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85" grpId="0"/>
      <p:bldP spid="310285" grpId="1"/>
      <p:bldP spid="310286" grpId="0"/>
      <p:bldP spid="310286" grpId="1"/>
      <p:bldP spid="310302" grpId="0"/>
      <p:bldP spid="31030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303" name="Rectangle 7">
            <a:extLst>
              <a:ext uri="{FF2B5EF4-FFF2-40B4-BE49-F238E27FC236}">
                <a16:creationId xmlns:a16="http://schemas.microsoft.com/office/drawing/2014/main" id="{C0710B09-B29E-4512-982F-E8BFF051D1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/>
              <a:t>Emission linewidths</a:t>
            </a:r>
          </a:p>
        </p:txBody>
      </p:sp>
      <p:pic>
        <p:nvPicPr>
          <p:cNvPr id="311304" name="Picture 8">
            <a:extLst>
              <a:ext uri="{FF2B5EF4-FFF2-40B4-BE49-F238E27FC236}">
                <a16:creationId xmlns:a16="http://schemas.microsoft.com/office/drawing/2014/main" id="{5F01E853-A777-447F-9ED7-BBB2C80CE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5" y="3041650"/>
            <a:ext cx="5621338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1305" name="AutoShape 9">
            <a:extLst>
              <a:ext uri="{FF2B5EF4-FFF2-40B4-BE49-F238E27FC236}">
                <a16:creationId xmlns:a16="http://schemas.microsoft.com/office/drawing/2014/main" id="{2151ED38-2B17-4DCD-9589-7F4C40522887}"/>
              </a:ext>
            </a:extLst>
          </p:cNvPr>
          <p:cNvSpPr>
            <a:spLocks/>
          </p:cNvSpPr>
          <p:nvPr/>
        </p:nvSpPr>
        <p:spPr bwMode="auto">
          <a:xfrm rot="16200000">
            <a:off x="3739356" y="2790032"/>
            <a:ext cx="614363" cy="2755900"/>
          </a:xfrm>
          <a:prstGeom prst="leftBrace">
            <a:avLst>
              <a:gd name="adj1" fmla="val 37382"/>
              <a:gd name="adj2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311306" name="Text Box 10">
            <a:extLst>
              <a:ext uri="{FF2B5EF4-FFF2-40B4-BE49-F238E27FC236}">
                <a16:creationId xmlns:a16="http://schemas.microsoft.com/office/drawing/2014/main" id="{118292D3-B638-45AA-988E-EC051858E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4529138"/>
            <a:ext cx="2997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i="1"/>
              <a:t>density of states</a:t>
            </a:r>
          </a:p>
          <a:p>
            <a:pPr algn="ctr"/>
            <a:r>
              <a:rPr lang="it-IT" altLang="it-IT" i="1"/>
              <a:t>N</a:t>
            </a:r>
            <a:r>
              <a:rPr lang="it-IT" altLang="it-IT"/>
              <a:t>(</a:t>
            </a:r>
            <a:r>
              <a:rPr lang="it-IT" altLang="it-IT" i="1"/>
              <a:t>E</a:t>
            </a:r>
            <a:r>
              <a:rPr lang="it-IT" altLang="it-IT"/>
              <a:t>),</a:t>
            </a:r>
            <a:r>
              <a:rPr lang="it-IT" altLang="it-IT" i="1"/>
              <a:t> Z</a:t>
            </a:r>
            <a:r>
              <a:rPr lang="it-IT" altLang="it-IT"/>
              <a:t>(</a:t>
            </a:r>
            <a:r>
              <a:rPr lang="it-IT" altLang="it-IT" i="1"/>
              <a:t>E</a:t>
            </a:r>
            <a:r>
              <a:rPr lang="it-IT" altLang="it-IT"/>
              <a:t>)</a:t>
            </a:r>
          </a:p>
        </p:txBody>
      </p:sp>
      <p:sp>
        <p:nvSpPr>
          <p:cNvPr id="311307" name="Line 11">
            <a:extLst>
              <a:ext uri="{FF2B5EF4-FFF2-40B4-BE49-F238E27FC236}">
                <a16:creationId xmlns:a16="http://schemas.microsoft.com/office/drawing/2014/main" id="{DAFD8567-A507-4FE5-AD4A-DB82D26FC64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884363" y="2082800"/>
            <a:ext cx="1554162" cy="12144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11308" name="Oval 12">
            <a:extLst>
              <a:ext uri="{FF2B5EF4-FFF2-40B4-BE49-F238E27FC236}">
                <a16:creationId xmlns:a16="http://schemas.microsoft.com/office/drawing/2014/main" id="{CD1382F6-5C89-4940-A3B5-D476A1BD0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75" y="3227388"/>
            <a:ext cx="506413" cy="504825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11309" name="Text Box 13">
            <a:extLst>
              <a:ext uri="{FF2B5EF4-FFF2-40B4-BE49-F238E27FC236}">
                <a16:creationId xmlns:a16="http://schemas.microsoft.com/office/drawing/2014/main" id="{FF237E43-9F25-45DD-BEB7-E6FF87ED4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1458913"/>
            <a:ext cx="2641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effective mass</a:t>
            </a:r>
          </a:p>
        </p:txBody>
      </p:sp>
      <p:pic>
        <p:nvPicPr>
          <p:cNvPr id="311310" name="Picture 14">
            <a:extLst>
              <a:ext uri="{FF2B5EF4-FFF2-40B4-BE49-F238E27FC236}">
                <a16:creationId xmlns:a16="http://schemas.microsoft.com/office/drawing/2014/main" id="{BC93B133-E910-452A-9F49-65896A8D7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1960563"/>
            <a:ext cx="7231062" cy="38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1313" name="Group 17">
            <a:extLst>
              <a:ext uri="{FF2B5EF4-FFF2-40B4-BE49-F238E27FC236}">
                <a16:creationId xmlns:a16="http://schemas.microsoft.com/office/drawing/2014/main" id="{CAA8AA9D-44CD-4085-BE69-C3C1C0849BC9}"/>
              </a:ext>
            </a:extLst>
          </p:cNvPr>
          <p:cNvGrpSpPr>
            <a:grpSpLocks/>
          </p:cNvGrpSpPr>
          <p:nvPr/>
        </p:nvGrpSpPr>
        <p:grpSpPr bwMode="auto">
          <a:xfrm>
            <a:off x="401638" y="2374900"/>
            <a:ext cx="6380162" cy="414338"/>
            <a:chOff x="253" y="1496"/>
            <a:chExt cx="4019" cy="261"/>
          </a:xfrm>
        </p:grpSpPr>
        <p:pic>
          <p:nvPicPr>
            <p:cNvPr id="311311" name="Picture 15">
              <a:extLst>
                <a:ext uri="{FF2B5EF4-FFF2-40B4-BE49-F238E27FC236}">
                  <a16:creationId xmlns:a16="http://schemas.microsoft.com/office/drawing/2014/main" id="{6D922BE1-1707-47F0-AEB9-477A8C4A32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" y="1501"/>
              <a:ext cx="1532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1312" name="Picture 16">
              <a:extLst>
                <a:ext uri="{FF2B5EF4-FFF2-40B4-BE49-F238E27FC236}">
                  <a16:creationId xmlns:a16="http://schemas.microsoft.com/office/drawing/2014/main" id="{45EA0BA5-A692-4A74-A475-24C96840BE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4" y="1496"/>
              <a:ext cx="2488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11316" name="Picture 20">
            <a:extLst>
              <a:ext uri="{FF2B5EF4-FFF2-40B4-BE49-F238E27FC236}">
                <a16:creationId xmlns:a16="http://schemas.microsoft.com/office/drawing/2014/main" id="{49B4656A-81E2-48AA-A0DF-3CAE2F19D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3498850"/>
            <a:ext cx="506730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1318" name="Group 22">
            <a:extLst>
              <a:ext uri="{FF2B5EF4-FFF2-40B4-BE49-F238E27FC236}">
                <a16:creationId xmlns:a16="http://schemas.microsoft.com/office/drawing/2014/main" id="{0B32739E-6903-4123-9DB2-666202058989}"/>
              </a:ext>
            </a:extLst>
          </p:cNvPr>
          <p:cNvGrpSpPr>
            <a:grpSpLocks/>
          </p:cNvGrpSpPr>
          <p:nvPr/>
        </p:nvGrpSpPr>
        <p:grpSpPr bwMode="auto">
          <a:xfrm>
            <a:off x="377825" y="3502025"/>
            <a:ext cx="3071813" cy="352425"/>
            <a:chOff x="151" y="3608"/>
            <a:chExt cx="1935" cy="222"/>
          </a:xfrm>
        </p:grpSpPr>
        <p:pic>
          <p:nvPicPr>
            <p:cNvPr id="311314" name="Picture 18">
              <a:extLst>
                <a:ext uri="{FF2B5EF4-FFF2-40B4-BE49-F238E27FC236}">
                  <a16:creationId xmlns:a16="http://schemas.microsoft.com/office/drawing/2014/main" id="{7A4A4EFB-647F-48CD-90E0-306A62C541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" y="3608"/>
              <a:ext cx="1710" cy="2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1317" name="Picture 21">
              <a:extLst>
                <a:ext uri="{FF2B5EF4-FFF2-40B4-BE49-F238E27FC236}">
                  <a16:creationId xmlns:a16="http://schemas.microsoft.com/office/drawing/2014/main" id="{1D9305BC-EF95-431F-802F-900C47FF5E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2" y="3613"/>
              <a:ext cx="224" cy="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11319" name="Picture 23">
            <a:extLst>
              <a:ext uri="{FF2B5EF4-FFF2-40B4-BE49-F238E27FC236}">
                <a16:creationId xmlns:a16="http://schemas.microsoft.com/office/drawing/2014/main" id="{827F12A0-8977-4BDC-A5E7-BCBDD49B6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88" y="3084513"/>
            <a:ext cx="1838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1322" name="Group 26">
            <a:extLst>
              <a:ext uri="{FF2B5EF4-FFF2-40B4-BE49-F238E27FC236}">
                <a16:creationId xmlns:a16="http://schemas.microsoft.com/office/drawing/2014/main" id="{E0B9FCCC-0F0A-430F-9FA9-C5EBB66FB56A}"/>
              </a:ext>
            </a:extLst>
          </p:cNvPr>
          <p:cNvGrpSpPr>
            <a:grpSpLocks/>
          </p:cNvGrpSpPr>
          <p:nvPr/>
        </p:nvGrpSpPr>
        <p:grpSpPr bwMode="auto">
          <a:xfrm>
            <a:off x="3908425" y="3940175"/>
            <a:ext cx="5006975" cy="309563"/>
            <a:chOff x="2606" y="2482"/>
            <a:chExt cx="3154" cy="195"/>
          </a:xfrm>
        </p:grpSpPr>
        <p:pic>
          <p:nvPicPr>
            <p:cNvPr id="311320" name="Picture 24">
              <a:extLst>
                <a:ext uri="{FF2B5EF4-FFF2-40B4-BE49-F238E27FC236}">
                  <a16:creationId xmlns:a16="http://schemas.microsoft.com/office/drawing/2014/main" id="{5901C291-4086-43B9-8697-B1065344FD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6" y="2485"/>
              <a:ext cx="226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1321" name="Picture 25">
              <a:extLst>
                <a:ext uri="{FF2B5EF4-FFF2-40B4-BE49-F238E27FC236}">
                  <a16:creationId xmlns:a16="http://schemas.microsoft.com/office/drawing/2014/main" id="{41AD878B-320D-40B3-876B-B466376311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4" y="2482"/>
              <a:ext cx="896" cy="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11323" name="Line 27">
            <a:extLst>
              <a:ext uri="{FF2B5EF4-FFF2-40B4-BE49-F238E27FC236}">
                <a16:creationId xmlns:a16="http://schemas.microsoft.com/office/drawing/2014/main" id="{36AFB294-D7D5-4673-9984-4BAD8FDB48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6788" y="3262313"/>
            <a:ext cx="369887" cy="4095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11324" name="Line 28">
            <a:extLst>
              <a:ext uri="{FF2B5EF4-FFF2-40B4-BE49-F238E27FC236}">
                <a16:creationId xmlns:a16="http://schemas.microsoft.com/office/drawing/2014/main" id="{3115C668-949B-4673-84A2-A2FEC225B80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7738" y="3706813"/>
            <a:ext cx="369887" cy="4095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11325" name="Line 29">
            <a:extLst>
              <a:ext uri="{FF2B5EF4-FFF2-40B4-BE49-F238E27FC236}">
                <a16:creationId xmlns:a16="http://schemas.microsoft.com/office/drawing/2014/main" id="{3CFCD724-2137-4871-9B5E-3A9BD0DB93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81388" y="3687763"/>
            <a:ext cx="3825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311326" name="Picture 30">
            <a:extLst>
              <a:ext uri="{FF2B5EF4-FFF2-40B4-BE49-F238E27FC236}">
                <a16:creationId xmlns:a16="http://schemas.microsoft.com/office/drawing/2014/main" id="{924CB9CF-E3B6-47BD-BE31-38758FFE5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163" y="3049588"/>
            <a:ext cx="226695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1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1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130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130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1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" dur="500"/>
                                        <p:tgtEl>
                                          <p:spTgt spid="3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311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311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311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311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rAng="0" ptsTypes="">
                                      <p:cBhvr>
                                        <p:cTn id="57" dur="500" fill="hold"/>
                                        <p:tgtEl>
                                          <p:spTgt spid="311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1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5" dur="500"/>
                                        <p:tgtEl>
                                          <p:spTgt spid="31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1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31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1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31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31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311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311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311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311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311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" dur="500"/>
                                        <p:tgtEl>
                                          <p:spTgt spid="311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311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9" dur="500"/>
                                        <p:tgtEl>
                                          <p:spTgt spid="311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311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306" grpId="0"/>
      <p:bldP spid="311306" grpId="1"/>
      <p:bldP spid="31130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324" name="Picture 4">
            <a:extLst>
              <a:ext uri="{FF2B5EF4-FFF2-40B4-BE49-F238E27FC236}">
                <a16:creationId xmlns:a16="http://schemas.microsoft.com/office/drawing/2014/main" id="{7F7F5CD3-4C20-46AC-B4D9-A7B7A96E9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213" y="3060700"/>
            <a:ext cx="5307012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2325" name="Rectangle 5">
            <a:extLst>
              <a:ext uri="{FF2B5EF4-FFF2-40B4-BE49-F238E27FC236}">
                <a16:creationId xmlns:a16="http://schemas.microsoft.com/office/drawing/2014/main" id="{3DABF04F-FCB4-4961-A8F3-C8A44121A0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/>
              <a:t>Emission linewidths</a:t>
            </a:r>
          </a:p>
        </p:txBody>
      </p:sp>
      <p:pic>
        <p:nvPicPr>
          <p:cNvPr id="312326" name="Picture 6">
            <a:extLst>
              <a:ext uri="{FF2B5EF4-FFF2-40B4-BE49-F238E27FC236}">
                <a16:creationId xmlns:a16="http://schemas.microsoft.com/office/drawing/2014/main" id="{6C5ACA81-EE59-4D60-BFBE-81C128059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2239963"/>
            <a:ext cx="6705600" cy="456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2327" name="Picture 7">
            <a:extLst>
              <a:ext uri="{FF2B5EF4-FFF2-40B4-BE49-F238E27FC236}">
                <a16:creationId xmlns:a16="http://schemas.microsoft.com/office/drawing/2014/main" id="{0DA674E2-E351-4DE2-9CA2-68BDE5BB6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88" y="2232025"/>
            <a:ext cx="6699250" cy="421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2328" name="Picture 8">
            <a:extLst>
              <a:ext uri="{FF2B5EF4-FFF2-40B4-BE49-F238E27FC236}">
                <a16:creationId xmlns:a16="http://schemas.microsoft.com/office/drawing/2014/main" id="{C604C9F3-C4E2-4ADF-A9B5-D5D07B46C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513" y="4649788"/>
            <a:ext cx="1589087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329" name="Picture 9">
            <a:extLst>
              <a:ext uri="{FF2B5EF4-FFF2-40B4-BE49-F238E27FC236}">
                <a16:creationId xmlns:a16="http://schemas.microsoft.com/office/drawing/2014/main" id="{D1A984A3-86A8-4D6E-92D3-90A01782C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025" y="3841750"/>
            <a:ext cx="24765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2330" name="Picture 10">
            <a:extLst>
              <a:ext uri="{FF2B5EF4-FFF2-40B4-BE49-F238E27FC236}">
                <a16:creationId xmlns:a16="http://schemas.microsoft.com/office/drawing/2014/main" id="{56F565FB-6F4C-4FB0-A96E-64A2DBECE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501775"/>
            <a:ext cx="1093787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2331" name="Picture 11">
            <a:extLst>
              <a:ext uri="{FF2B5EF4-FFF2-40B4-BE49-F238E27FC236}">
                <a16:creationId xmlns:a16="http://schemas.microsoft.com/office/drawing/2014/main" id="{4200EEA1-25D0-4C55-975B-80A9C69C9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1271588"/>
            <a:ext cx="1555750" cy="87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2332" name="AutoShape 12">
            <a:extLst>
              <a:ext uri="{FF2B5EF4-FFF2-40B4-BE49-F238E27FC236}">
                <a16:creationId xmlns:a16="http://schemas.microsoft.com/office/drawing/2014/main" id="{93D96736-79BC-4ECD-ABC7-C2714EDA5BE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501900" y="1547813"/>
            <a:ext cx="696913" cy="409575"/>
          </a:xfrm>
          <a:prstGeom prst="leftArrow">
            <a:avLst>
              <a:gd name="adj1" fmla="val 50000"/>
              <a:gd name="adj2" fmla="val 42539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pic>
        <p:nvPicPr>
          <p:cNvPr id="312333" name="Picture 13">
            <a:extLst>
              <a:ext uri="{FF2B5EF4-FFF2-40B4-BE49-F238E27FC236}">
                <a16:creationId xmlns:a16="http://schemas.microsoft.com/office/drawing/2014/main" id="{17008288-C178-4266-871F-07BD9134D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13" y="1309688"/>
            <a:ext cx="2689225" cy="78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2334" name="AutoShape 14">
            <a:extLst>
              <a:ext uri="{FF2B5EF4-FFF2-40B4-BE49-F238E27FC236}">
                <a16:creationId xmlns:a16="http://schemas.microsoft.com/office/drawing/2014/main" id="{3D17A04C-D6AC-4C74-B034-F2C4A49D053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172075" y="1528763"/>
            <a:ext cx="696913" cy="409575"/>
          </a:xfrm>
          <a:prstGeom prst="leftArrow">
            <a:avLst>
              <a:gd name="adj1" fmla="val 50000"/>
              <a:gd name="adj2" fmla="val 42539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312335" name="Text Box 15">
            <a:extLst>
              <a:ext uri="{FF2B5EF4-FFF2-40B4-BE49-F238E27FC236}">
                <a16:creationId xmlns:a16="http://schemas.microsoft.com/office/drawing/2014/main" id="{0FC340D5-D55F-421F-9BF3-FF2E19FB7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5725" y="4127500"/>
            <a:ext cx="23225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200">
                <a:solidFill>
                  <a:srgbClr val="FF3300"/>
                </a:solidFill>
                <a:latin typeface="Symbol" panose="05050102010706020507" pitchFamily="18" charset="2"/>
              </a:rPr>
              <a:t>D</a:t>
            </a:r>
            <a:r>
              <a:rPr lang="it-IT" altLang="it-IT" sz="2200" i="1">
                <a:solidFill>
                  <a:srgbClr val="FF3300"/>
                </a:solidFill>
                <a:latin typeface="Symbol" panose="05050102010706020507" pitchFamily="18" charset="2"/>
              </a:rPr>
              <a:t>n</a:t>
            </a:r>
            <a:r>
              <a:rPr lang="it-IT" altLang="it-IT" sz="2200">
                <a:solidFill>
                  <a:srgbClr val="FF3300"/>
                </a:solidFill>
                <a:latin typeface="Symbol" panose="05050102010706020507" pitchFamily="18" charset="2"/>
              </a:rPr>
              <a:t>     </a:t>
            </a:r>
            <a:r>
              <a:rPr lang="it-IT" altLang="it-IT" sz="2200">
                <a:solidFill>
                  <a:srgbClr val="FF3300"/>
                </a:solidFill>
                <a:latin typeface="Times New Roman" panose="02020603050405020304" pitchFamily="18" charset="0"/>
              </a:rPr>
              <a:t>=   1.8 </a:t>
            </a:r>
            <a:r>
              <a:rPr lang="it-IT" altLang="it-IT" sz="2200" i="1">
                <a:solidFill>
                  <a:srgbClr val="FF3300"/>
                </a:solidFill>
                <a:latin typeface="Times New Roman" panose="02020603050405020304" pitchFamily="18" charset="0"/>
              </a:rPr>
              <a:t>kT/h</a:t>
            </a:r>
            <a:r>
              <a:rPr lang="it-IT" altLang="it-IT" sz="2200" i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2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it-IT" altLang="it-IT" sz="2200">
              <a:solidFill>
                <a:srgbClr val="000000"/>
              </a:solidFill>
              <a:latin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2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2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022E-7 L -0.00156 -0.25925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312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129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2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2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312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2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2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2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2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12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232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232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2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2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2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2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312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233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233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2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2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2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233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233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2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2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2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233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233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2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>
            <a:extLst>
              <a:ext uri="{FF2B5EF4-FFF2-40B4-BE49-F238E27FC236}">
                <a16:creationId xmlns:a16="http://schemas.microsoft.com/office/drawing/2014/main" id="{0086FAA7-9379-444D-9F21-265E464907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LED construction</a:t>
            </a:r>
          </a:p>
        </p:txBody>
      </p:sp>
      <p:pic>
        <p:nvPicPr>
          <p:cNvPr id="314372" name="Picture 4">
            <a:extLst>
              <a:ext uri="{FF2B5EF4-FFF2-40B4-BE49-F238E27FC236}">
                <a16:creationId xmlns:a16="http://schemas.microsoft.com/office/drawing/2014/main" id="{6ADA7C9B-E973-4D52-8E02-20CEADF45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1782301"/>
            <a:ext cx="6192838" cy="481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4374" name="Text Box 6">
            <a:extLst>
              <a:ext uri="{FF2B5EF4-FFF2-40B4-BE49-F238E27FC236}">
                <a16:creationId xmlns:a16="http://schemas.microsoft.com/office/drawing/2014/main" id="{FDA3740C-1C77-469F-9037-52EE1C660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9350" y="3249613"/>
            <a:ext cx="19272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 dirty="0">
                <a:solidFill>
                  <a:srgbClr val="0000FF"/>
                </a:solidFill>
              </a:rPr>
              <a:t>n</a:t>
            </a:r>
            <a:r>
              <a:rPr lang="it-IT" altLang="it-IT" i="1" baseline="30000" dirty="0">
                <a:solidFill>
                  <a:srgbClr val="0000FF"/>
                </a:solidFill>
              </a:rPr>
              <a:t>+</a:t>
            </a:r>
            <a:r>
              <a:rPr lang="it-IT" altLang="it-IT" i="1" dirty="0">
                <a:solidFill>
                  <a:srgbClr val="0000FF"/>
                </a:solidFill>
              </a:rPr>
              <a:t>-p</a:t>
            </a:r>
            <a:r>
              <a:rPr lang="it-IT" altLang="it-IT" dirty="0">
                <a:solidFill>
                  <a:srgbClr val="0000FF"/>
                </a:solidFill>
              </a:rPr>
              <a:t> </a:t>
            </a:r>
            <a:r>
              <a:rPr lang="it-IT" altLang="it-IT" dirty="0" err="1">
                <a:solidFill>
                  <a:srgbClr val="0000FF"/>
                </a:solidFill>
              </a:rPr>
              <a:t>diode</a:t>
            </a:r>
            <a:endParaRPr lang="it-IT" altLang="it-IT" i="1" dirty="0">
              <a:solidFill>
                <a:srgbClr val="0000FF"/>
              </a:solidFill>
            </a:endParaRPr>
          </a:p>
        </p:txBody>
      </p:sp>
      <p:sp>
        <p:nvSpPr>
          <p:cNvPr id="314375" name="Text Box 7">
            <a:extLst>
              <a:ext uri="{FF2B5EF4-FFF2-40B4-BE49-F238E27FC236}">
                <a16:creationId xmlns:a16="http://schemas.microsoft.com/office/drawing/2014/main" id="{04CA0728-8C1D-447F-ACB8-6AAB78605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627" y="2374286"/>
            <a:ext cx="303839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altLang="it-IT" sz="1800" dirty="0" err="1">
                <a:solidFill>
                  <a:srgbClr val="0000FF"/>
                </a:solidFill>
              </a:rPr>
              <a:t>less</a:t>
            </a:r>
            <a:r>
              <a:rPr lang="it-IT" altLang="it-IT" sz="1800" dirty="0">
                <a:solidFill>
                  <a:srgbClr val="0000FF"/>
                </a:solidFill>
              </a:rPr>
              <a:t> self-</a:t>
            </a:r>
            <a:r>
              <a:rPr lang="it-IT" altLang="it-IT" sz="1800" dirty="0" err="1">
                <a:solidFill>
                  <a:srgbClr val="0000FF"/>
                </a:solidFill>
              </a:rPr>
              <a:t>absorption</a:t>
            </a:r>
            <a:endParaRPr lang="it-IT" altLang="it-IT" sz="1800" dirty="0">
              <a:solidFill>
                <a:srgbClr val="0000FF"/>
              </a:solidFill>
            </a:endParaRPr>
          </a:p>
        </p:txBody>
      </p:sp>
      <p:grpSp>
        <p:nvGrpSpPr>
          <p:cNvPr id="314378" name="Group 10">
            <a:extLst>
              <a:ext uri="{FF2B5EF4-FFF2-40B4-BE49-F238E27FC236}">
                <a16:creationId xmlns:a16="http://schemas.microsoft.com/office/drawing/2014/main" id="{F7217F00-0EAB-4C3A-AEA3-74522A465F67}"/>
              </a:ext>
            </a:extLst>
          </p:cNvPr>
          <p:cNvGrpSpPr>
            <a:grpSpLocks/>
          </p:cNvGrpSpPr>
          <p:nvPr/>
        </p:nvGrpSpPr>
        <p:grpSpPr bwMode="auto">
          <a:xfrm>
            <a:off x="3397250" y="4037013"/>
            <a:ext cx="790575" cy="561975"/>
            <a:chOff x="2122" y="2579"/>
            <a:chExt cx="498" cy="354"/>
          </a:xfrm>
        </p:grpSpPr>
        <p:sp>
          <p:nvSpPr>
            <p:cNvPr id="314376" name="Line 8">
              <a:extLst>
                <a:ext uri="{FF2B5EF4-FFF2-40B4-BE49-F238E27FC236}">
                  <a16:creationId xmlns:a16="http://schemas.microsoft.com/office/drawing/2014/main" id="{333E42C7-FEB6-4FF7-B536-80A2B592E8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9" y="2579"/>
              <a:ext cx="481" cy="3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314377" name="Line 9">
              <a:extLst>
                <a:ext uri="{FF2B5EF4-FFF2-40B4-BE49-F238E27FC236}">
                  <a16:creationId xmlns:a16="http://schemas.microsoft.com/office/drawing/2014/main" id="{E538D2A8-60AD-460A-99B0-8C6E13B5D0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22" y="2589"/>
              <a:ext cx="481" cy="3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grpSp>
        <p:nvGrpSpPr>
          <p:cNvPr id="314379" name="Group 11">
            <a:extLst>
              <a:ext uri="{FF2B5EF4-FFF2-40B4-BE49-F238E27FC236}">
                <a16:creationId xmlns:a16="http://schemas.microsoft.com/office/drawing/2014/main" id="{97E8BA53-3209-44B0-B6FF-1AFF2F188B94}"/>
              </a:ext>
            </a:extLst>
          </p:cNvPr>
          <p:cNvGrpSpPr>
            <a:grpSpLocks/>
          </p:cNvGrpSpPr>
          <p:nvPr/>
        </p:nvGrpSpPr>
        <p:grpSpPr bwMode="auto">
          <a:xfrm>
            <a:off x="4849813" y="4019550"/>
            <a:ext cx="790575" cy="561975"/>
            <a:chOff x="2122" y="2579"/>
            <a:chExt cx="498" cy="354"/>
          </a:xfrm>
        </p:grpSpPr>
        <p:sp>
          <p:nvSpPr>
            <p:cNvPr id="314380" name="Line 12">
              <a:extLst>
                <a:ext uri="{FF2B5EF4-FFF2-40B4-BE49-F238E27FC236}">
                  <a16:creationId xmlns:a16="http://schemas.microsoft.com/office/drawing/2014/main" id="{3D1D9C1C-BFCD-44FA-A870-167F7D0CC2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9" y="2579"/>
              <a:ext cx="481" cy="3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314381" name="Line 13">
              <a:extLst>
                <a:ext uri="{FF2B5EF4-FFF2-40B4-BE49-F238E27FC236}">
                  <a16:creationId xmlns:a16="http://schemas.microsoft.com/office/drawing/2014/main" id="{FCC922DF-96E9-41FD-A985-E5B13B1EAA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22" y="2589"/>
              <a:ext cx="481" cy="3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sp>
        <p:nvSpPr>
          <p:cNvPr id="12" name="Text Box 7">
            <a:extLst>
              <a:ext uri="{FF2B5EF4-FFF2-40B4-BE49-F238E27FC236}">
                <a16:creationId xmlns:a16="http://schemas.microsoft.com/office/drawing/2014/main" id="{ACF1B211-E36E-41C8-B7A6-4964FD013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4782" y="1730277"/>
            <a:ext cx="41838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altLang="it-IT" sz="1800" dirty="0" err="1">
                <a:solidFill>
                  <a:srgbClr val="0000FF"/>
                </a:solidFill>
              </a:rPr>
              <a:t>recombination</a:t>
            </a:r>
            <a:r>
              <a:rPr lang="it-IT" altLang="it-IT" sz="1800" dirty="0">
                <a:solidFill>
                  <a:srgbClr val="0000FF"/>
                </a:solidFill>
              </a:rPr>
              <a:t> </a:t>
            </a:r>
            <a:r>
              <a:rPr lang="it-IT" altLang="it-IT" sz="1800" dirty="0" err="1">
                <a:solidFill>
                  <a:srgbClr val="0000FF"/>
                </a:solidFill>
              </a:rPr>
              <a:t>close</a:t>
            </a:r>
            <a:r>
              <a:rPr lang="it-IT" altLang="it-IT" sz="1800" dirty="0">
                <a:solidFill>
                  <a:srgbClr val="0000FF"/>
                </a:solidFill>
              </a:rPr>
              <a:t> to the </a:t>
            </a:r>
            <a:r>
              <a:rPr lang="it-IT" altLang="it-IT" sz="1800" dirty="0" err="1">
                <a:solidFill>
                  <a:srgbClr val="0000FF"/>
                </a:solidFill>
              </a:rPr>
              <a:t>junction</a:t>
            </a:r>
            <a:endParaRPr lang="it-IT" altLang="it-IT" sz="1800" dirty="0">
              <a:solidFill>
                <a:srgbClr val="0000FF"/>
              </a:solidFill>
            </a:endParaRPr>
          </a:p>
        </p:txBody>
      </p:sp>
      <p:sp>
        <p:nvSpPr>
          <p:cNvPr id="13" name="AutoShape 12">
            <a:extLst>
              <a:ext uri="{FF2B5EF4-FFF2-40B4-BE49-F238E27FC236}">
                <a16:creationId xmlns:a16="http://schemas.microsoft.com/office/drawing/2014/main" id="{DAB62F3F-E39C-4189-9595-014230CD7F7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819925" y="2072313"/>
            <a:ext cx="365663" cy="409575"/>
          </a:xfrm>
          <a:prstGeom prst="leftArrow">
            <a:avLst>
              <a:gd name="adj1" fmla="val 50000"/>
              <a:gd name="adj2" fmla="val 42539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B00F0C2-C73A-4931-BB7E-E299B7B20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3018" y="4889962"/>
            <a:ext cx="2108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rgbClr val="0000FF"/>
                </a:solidFill>
              </a:rPr>
              <a:t>opaque</a:t>
            </a:r>
            <a:r>
              <a:rPr lang="it-IT" altLang="it-IT" sz="1800" dirty="0">
                <a:solidFill>
                  <a:srgbClr val="0000FF"/>
                </a:solidFill>
              </a:rPr>
              <a:t> </a:t>
            </a:r>
            <a:r>
              <a:rPr lang="it-IT" altLang="it-IT" sz="1800" dirty="0" err="1">
                <a:solidFill>
                  <a:srgbClr val="0000FF"/>
                </a:solidFill>
              </a:rPr>
              <a:t>substrate</a:t>
            </a:r>
            <a:endParaRPr lang="it-IT" altLang="it-IT" sz="1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4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4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4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4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4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4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4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4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4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4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4" grpId="0"/>
      <p:bldP spid="314375" grpId="0"/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>
            <a:extLst>
              <a:ext uri="{FF2B5EF4-FFF2-40B4-BE49-F238E27FC236}">
                <a16:creationId xmlns:a16="http://schemas.microsoft.com/office/drawing/2014/main" id="{9DFE3582-55B1-4648-857F-A907A2E897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Light extraction</a:t>
            </a:r>
          </a:p>
        </p:txBody>
      </p:sp>
      <p:pic>
        <p:nvPicPr>
          <p:cNvPr id="315396" name="Picture 4">
            <a:extLst>
              <a:ext uri="{FF2B5EF4-FFF2-40B4-BE49-F238E27FC236}">
                <a16:creationId xmlns:a16="http://schemas.microsoft.com/office/drawing/2014/main" id="{2DDBEDF5-35A3-4BA8-8BEE-D50E457B1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313" y="1743075"/>
            <a:ext cx="6602412" cy="491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5397" name="Text Box 5">
            <a:extLst>
              <a:ext uri="{FF2B5EF4-FFF2-40B4-BE49-F238E27FC236}">
                <a16:creationId xmlns:a16="http://schemas.microsoft.com/office/drawing/2014/main" id="{967C6F62-F99D-4FE4-B59F-A65389B53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1588" y="1573213"/>
            <a:ext cx="40227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 dirty="0" err="1">
                <a:solidFill>
                  <a:srgbClr val="0000FF"/>
                </a:solidFill>
              </a:rPr>
              <a:t>total</a:t>
            </a:r>
            <a:r>
              <a:rPr lang="it-IT" altLang="it-IT" i="1" dirty="0">
                <a:solidFill>
                  <a:srgbClr val="0000FF"/>
                </a:solidFill>
              </a:rPr>
              <a:t> </a:t>
            </a:r>
            <a:r>
              <a:rPr lang="it-IT" altLang="it-IT" i="1" dirty="0" err="1">
                <a:solidFill>
                  <a:srgbClr val="0000FF"/>
                </a:solidFill>
              </a:rPr>
              <a:t>internal</a:t>
            </a:r>
            <a:r>
              <a:rPr lang="it-IT" altLang="it-IT" i="1" dirty="0">
                <a:solidFill>
                  <a:srgbClr val="0000FF"/>
                </a:solidFill>
              </a:rPr>
              <a:t> </a:t>
            </a:r>
            <a:r>
              <a:rPr lang="it-IT" altLang="it-IT" i="1" dirty="0" err="1">
                <a:solidFill>
                  <a:srgbClr val="0000FF"/>
                </a:solidFill>
              </a:rPr>
              <a:t>reflection</a:t>
            </a:r>
            <a:endParaRPr lang="it-IT" altLang="it-IT" i="1" dirty="0">
              <a:solidFill>
                <a:srgbClr val="0000FF"/>
              </a:solidFill>
            </a:endParaRPr>
          </a:p>
        </p:txBody>
      </p:sp>
      <p:sp>
        <p:nvSpPr>
          <p:cNvPr id="315399" name="Text Box 7">
            <a:extLst>
              <a:ext uri="{FF2B5EF4-FFF2-40B4-BE49-F238E27FC236}">
                <a16:creationId xmlns:a16="http://schemas.microsoft.com/office/drawing/2014/main" id="{61E82ADF-9FFD-464B-B8A7-B581A27A0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025" y="5786438"/>
            <a:ext cx="27590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>
                <a:solidFill>
                  <a:schemeClr val="tx2">
                    <a:lumMod val="50000"/>
                  </a:schemeClr>
                </a:solidFill>
                <a:latin typeface="Symbol" panose="05050102010706020507" pitchFamily="18" charset="2"/>
              </a:rPr>
              <a:t>q</a:t>
            </a:r>
            <a:r>
              <a:rPr lang="it-IT" altLang="it-IT" i="1" baseline="-2500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</a:rPr>
              <a:t>c</a:t>
            </a:r>
            <a:r>
              <a:rPr lang="it-IT" altLang="it-IT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</a:rPr>
              <a:t> = arcsin(</a:t>
            </a:r>
            <a:r>
              <a:rPr lang="it-IT" altLang="it-IT" i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</a:rPr>
              <a:t>n</a:t>
            </a:r>
            <a:r>
              <a:rPr lang="it-IT" altLang="it-IT" baseline="-2500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</a:rPr>
              <a:t>2</a:t>
            </a:r>
            <a:r>
              <a:rPr lang="it-IT" altLang="it-IT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</a:rPr>
              <a:t>/</a:t>
            </a:r>
            <a:r>
              <a:rPr lang="it-IT" altLang="it-IT" i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</a:rPr>
              <a:t>n</a:t>
            </a:r>
            <a:r>
              <a:rPr lang="it-IT" altLang="it-IT" baseline="-2500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</a:rPr>
              <a:t>1</a:t>
            </a:r>
            <a:r>
              <a:rPr lang="it-IT" altLang="it-IT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</a:rPr>
              <a:t>)</a:t>
            </a:r>
          </a:p>
        </p:txBody>
      </p:sp>
      <p:grpSp>
        <p:nvGrpSpPr>
          <p:cNvPr id="315402" name="Group 10">
            <a:extLst>
              <a:ext uri="{FF2B5EF4-FFF2-40B4-BE49-F238E27FC236}">
                <a16:creationId xmlns:a16="http://schemas.microsoft.com/office/drawing/2014/main" id="{FE702C17-0BE7-4597-8AF5-150285360856}"/>
              </a:ext>
            </a:extLst>
          </p:cNvPr>
          <p:cNvGrpSpPr>
            <a:grpSpLocks/>
          </p:cNvGrpSpPr>
          <p:nvPr/>
        </p:nvGrpSpPr>
        <p:grpSpPr bwMode="auto">
          <a:xfrm>
            <a:off x="5106988" y="2263775"/>
            <a:ext cx="3865562" cy="3736975"/>
            <a:chOff x="3325" y="1435"/>
            <a:chExt cx="2435" cy="2354"/>
          </a:xfrm>
        </p:grpSpPr>
        <p:pic>
          <p:nvPicPr>
            <p:cNvPr id="315400" name="Picture 8">
              <a:extLst>
                <a:ext uri="{FF2B5EF4-FFF2-40B4-BE49-F238E27FC236}">
                  <a16:creationId xmlns:a16="http://schemas.microsoft.com/office/drawing/2014/main" id="{375CB19F-A92E-44D7-A2FF-88D66E540A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5" y="1435"/>
              <a:ext cx="2435" cy="2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5401" name="Rectangle 9">
              <a:extLst>
                <a:ext uri="{FF2B5EF4-FFF2-40B4-BE49-F238E27FC236}">
                  <a16:creationId xmlns:a16="http://schemas.microsoft.com/office/drawing/2014/main" id="{888F0FF9-D733-4FBE-8091-40DAD8290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8" y="3585"/>
              <a:ext cx="258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pic>
        <p:nvPicPr>
          <p:cNvPr id="315405" name="Picture 13">
            <a:extLst>
              <a:ext uri="{FF2B5EF4-FFF2-40B4-BE49-F238E27FC236}">
                <a16:creationId xmlns:a16="http://schemas.microsoft.com/office/drawing/2014/main" id="{E7D9C794-FF66-4142-9126-9F6A2557D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563" y="2032000"/>
            <a:ext cx="4725987" cy="427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5406" name="Text Box 14">
            <a:extLst>
              <a:ext uri="{FF2B5EF4-FFF2-40B4-BE49-F238E27FC236}">
                <a16:creationId xmlns:a16="http://schemas.microsoft.com/office/drawing/2014/main" id="{028E2655-907F-4157-95EC-4EC597CD9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5507038"/>
            <a:ext cx="31162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 dirty="0">
                <a:solidFill>
                  <a:srgbClr val="0000FF"/>
                </a:solidFill>
                <a:latin typeface="Times New Roman" panose="02020603050405020304" pitchFamily="18" charset="0"/>
              </a:rPr>
              <a:t>n</a:t>
            </a:r>
            <a:r>
              <a:rPr lang="it-IT" altLang="it-IT" baseline="-25000" dirty="0">
                <a:solidFill>
                  <a:srgbClr val="0000FF"/>
                </a:solidFill>
                <a:latin typeface="Times New Roman" panose="02020603050405020304" pitchFamily="18" charset="0"/>
              </a:rPr>
              <a:t>1</a:t>
            </a:r>
            <a:r>
              <a:rPr lang="it-IT" altLang="it-IT" dirty="0">
                <a:solidFill>
                  <a:srgbClr val="0000FF"/>
                </a:solidFill>
                <a:latin typeface="Times New Roman" panose="02020603050405020304" pitchFamily="18" charset="0"/>
              </a:rPr>
              <a:t>sin</a:t>
            </a:r>
            <a:r>
              <a:rPr lang="it-IT" altLang="it-IT" i="1" dirty="0">
                <a:solidFill>
                  <a:srgbClr val="0000FF"/>
                </a:solidFill>
                <a:latin typeface="Symbol" panose="05050102010706020507" pitchFamily="18" charset="2"/>
              </a:rPr>
              <a:t>q</a:t>
            </a:r>
            <a:r>
              <a:rPr lang="it-IT" altLang="it-IT" baseline="-25000" dirty="0">
                <a:solidFill>
                  <a:srgbClr val="0000FF"/>
                </a:solidFill>
                <a:latin typeface="Times New Roman" panose="02020603050405020304" pitchFamily="18" charset="0"/>
              </a:rPr>
              <a:t>1</a:t>
            </a:r>
            <a:r>
              <a:rPr lang="it-IT" altLang="it-IT" dirty="0">
                <a:solidFill>
                  <a:srgbClr val="0000FF"/>
                </a:solidFill>
                <a:latin typeface="Times New Roman" panose="02020603050405020304" pitchFamily="18" charset="0"/>
              </a:rPr>
              <a:t> = </a:t>
            </a:r>
            <a:r>
              <a:rPr lang="it-IT" altLang="it-IT" i="1" dirty="0">
                <a:solidFill>
                  <a:srgbClr val="0000FF"/>
                </a:solidFill>
                <a:latin typeface="Times New Roman" panose="02020603050405020304" pitchFamily="18" charset="0"/>
              </a:rPr>
              <a:t>n</a:t>
            </a:r>
            <a:r>
              <a:rPr lang="it-IT" altLang="it-IT" baseline="-25000" dirty="0">
                <a:solidFill>
                  <a:srgbClr val="0000FF"/>
                </a:solidFill>
                <a:latin typeface="Times New Roman" panose="02020603050405020304" pitchFamily="18" charset="0"/>
              </a:rPr>
              <a:t>2</a:t>
            </a:r>
            <a:r>
              <a:rPr lang="it-IT" altLang="it-IT" dirty="0">
                <a:solidFill>
                  <a:srgbClr val="0000FF"/>
                </a:solidFill>
                <a:latin typeface="Times New Roman" panose="02020603050405020304" pitchFamily="18" charset="0"/>
              </a:rPr>
              <a:t>sin(90°)</a:t>
            </a:r>
          </a:p>
        </p:txBody>
      </p:sp>
      <p:pic>
        <p:nvPicPr>
          <p:cNvPr id="315403" name="Picture 11">
            <a:extLst>
              <a:ext uri="{FF2B5EF4-FFF2-40B4-BE49-F238E27FC236}">
                <a16:creationId xmlns:a16="http://schemas.microsoft.com/office/drawing/2014/main" id="{FF62A0F3-A897-4C63-B976-FA25F14F9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363" y="3657600"/>
            <a:ext cx="3849687" cy="122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5407" name="Text Box 15">
            <a:extLst>
              <a:ext uri="{FF2B5EF4-FFF2-40B4-BE49-F238E27FC236}">
                <a16:creationId xmlns:a16="http://schemas.microsoft.com/office/drawing/2014/main" id="{D0E971FB-5DBA-49C4-9AFE-725B77AB7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8" y="6315075"/>
            <a:ext cx="8188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dirty="0" err="1">
                <a:solidFill>
                  <a:srgbClr val="0000FF"/>
                </a:solidFill>
              </a:rPr>
              <a:t>most</a:t>
            </a:r>
            <a:r>
              <a:rPr lang="it-IT" altLang="it-IT" sz="2000" dirty="0">
                <a:solidFill>
                  <a:srgbClr val="0000FF"/>
                </a:solidFill>
              </a:rPr>
              <a:t> </a:t>
            </a:r>
            <a:r>
              <a:rPr lang="it-IT" altLang="it-IT" sz="2000" dirty="0" err="1">
                <a:solidFill>
                  <a:srgbClr val="0000FF"/>
                </a:solidFill>
              </a:rPr>
              <a:t>rays</a:t>
            </a:r>
            <a:r>
              <a:rPr lang="it-IT" altLang="it-IT" sz="2000" dirty="0">
                <a:solidFill>
                  <a:srgbClr val="0000FF"/>
                </a:solidFill>
              </a:rPr>
              <a:t> strike the </a:t>
            </a:r>
            <a:r>
              <a:rPr lang="it-IT" altLang="it-IT" sz="2000" dirty="0" err="1">
                <a:solidFill>
                  <a:srgbClr val="0000FF"/>
                </a:solidFill>
              </a:rPr>
              <a:t>surface</a:t>
            </a:r>
            <a:r>
              <a:rPr lang="it-IT" altLang="it-IT" sz="2000" dirty="0">
                <a:solidFill>
                  <a:srgbClr val="0000FF"/>
                </a:solidFill>
              </a:rPr>
              <a:t> </a:t>
            </a:r>
            <a:r>
              <a:rPr lang="it-IT" altLang="it-IT" sz="2000" dirty="0" err="1">
                <a:solidFill>
                  <a:srgbClr val="0000FF"/>
                </a:solidFill>
              </a:rPr>
              <a:t>at</a:t>
            </a:r>
            <a:r>
              <a:rPr lang="it-IT" altLang="it-IT" sz="2000" dirty="0">
                <a:solidFill>
                  <a:srgbClr val="0000FF"/>
                </a:solidFill>
              </a:rPr>
              <a:t> an angle </a:t>
            </a:r>
            <a:r>
              <a:rPr lang="it-IT" altLang="it-IT" sz="2000" dirty="0" err="1">
                <a:solidFill>
                  <a:srgbClr val="0000FF"/>
                </a:solidFill>
              </a:rPr>
              <a:t>less</a:t>
            </a:r>
            <a:r>
              <a:rPr lang="it-IT" altLang="it-IT" sz="2000" dirty="0">
                <a:solidFill>
                  <a:srgbClr val="0000FF"/>
                </a:solidFill>
              </a:rPr>
              <a:t> </a:t>
            </a:r>
            <a:r>
              <a:rPr lang="it-IT" altLang="it-IT" sz="2000" dirty="0" err="1">
                <a:solidFill>
                  <a:srgbClr val="0000FF"/>
                </a:solidFill>
              </a:rPr>
              <a:t>than</a:t>
            </a:r>
            <a:r>
              <a:rPr lang="it-IT" altLang="it-IT" sz="2000" dirty="0">
                <a:solidFill>
                  <a:srgbClr val="0000FF"/>
                </a:solidFill>
              </a:rPr>
              <a:t> the </a:t>
            </a:r>
            <a:r>
              <a:rPr lang="it-IT" altLang="it-IT" sz="2000" dirty="0" err="1">
                <a:solidFill>
                  <a:srgbClr val="0000FF"/>
                </a:solidFill>
              </a:rPr>
              <a:t>critical</a:t>
            </a:r>
            <a:r>
              <a:rPr lang="it-IT" altLang="it-IT" sz="2000" dirty="0">
                <a:solidFill>
                  <a:srgbClr val="0000FF"/>
                </a:solidFill>
              </a:rPr>
              <a:t> angle</a:t>
            </a:r>
          </a:p>
        </p:txBody>
      </p:sp>
      <p:sp>
        <p:nvSpPr>
          <p:cNvPr id="315408" name="Text Box 16">
            <a:extLst>
              <a:ext uri="{FF2B5EF4-FFF2-40B4-BE49-F238E27FC236}">
                <a16:creationId xmlns:a16="http://schemas.microsoft.com/office/drawing/2014/main" id="{91C8979F-E724-431F-B52D-F77B9F1E4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000" y="3592513"/>
            <a:ext cx="32464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dirty="0">
                <a:solidFill>
                  <a:srgbClr val="0000FF"/>
                </a:solidFill>
              </a:rPr>
              <a:t>ENCAPSULATION</a:t>
            </a:r>
          </a:p>
          <a:p>
            <a:pPr algn="ctr"/>
            <a:r>
              <a:rPr lang="it-IT" altLang="it-IT" dirty="0">
                <a:solidFill>
                  <a:srgbClr val="0000FF"/>
                </a:solidFill>
              </a:rPr>
              <a:t>TECHNIQUE</a:t>
            </a:r>
          </a:p>
        </p:txBody>
      </p:sp>
      <p:sp>
        <p:nvSpPr>
          <p:cNvPr id="14" name="Text Box 17">
            <a:extLst>
              <a:ext uri="{FF2B5EF4-FFF2-40B4-BE49-F238E27FC236}">
                <a16:creationId xmlns:a16="http://schemas.microsoft.com/office/drawing/2014/main" id="{B94E589B-797D-47F0-94BA-01D8042AE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261" y="3532188"/>
            <a:ext cx="28071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 err="1">
                <a:solidFill>
                  <a:srgbClr val="CC0099"/>
                </a:solidFill>
                <a:latin typeface="Times New Roman" panose="02020603050405020304" pitchFamily="18" charset="0"/>
              </a:rPr>
              <a:t>n</a:t>
            </a:r>
            <a:r>
              <a:rPr lang="it-IT" altLang="it-IT" sz="2800" baseline="-25000" dirty="0" err="1">
                <a:solidFill>
                  <a:srgbClr val="CC0099"/>
                </a:solidFill>
                <a:latin typeface="Times New Roman" panose="02020603050405020304" pitchFamily="18" charset="0"/>
              </a:rPr>
              <a:t>epoxy</a:t>
            </a:r>
            <a:r>
              <a:rPr lang="it-IT" altLang="it-IT" sz="2800" baseline="-25000" dirty="0">
                <a:solidFill>
                  <a:srgbClr val="CC0099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800" dirty="0">
                <a:solidFill>
                  <a:srgbClr val="CC0099"/>
                </a:solidFill>
                <a:latin typeface="Times New Roman" panose="02020603050405020304" pitchFamily="18" charset="0"/>
              </a:rPr>
              <a:t>(≈1.5) &gt; </a:t>
            </a:r>
            <a:r>
              <a:rPr lang="it-IT" altLang="it-IT" sz="2800" dirty="0" err="1">
                <a:solidFill>
                  <a:srgbClr val="CC0099"/>
                </a:solidFill>
                <a:latin typeface="Times New Roman" panose="02020603050405020304" pitchFamily="18" charset="0"/>
              </a:rPr>
              <a:t>n</a:t>
            </a:r>
            <a:r>
              <a:rPr lang="it-IT" altLang="it-IT" sz="2800" baseline="-25000" dirty="0" err="1">
                <a:solidFill>
                  <a:srgbClr val="CC0099"/>
                </a:solidFill>
                <a:latin typeface="Times New Roman" panose="02020603050405020304" pitchFamily="18" charset="0"/>
              </a:rPr>
              <a:t>air</a:t>
            </a:r>
            <a:endParaRPr lang="it-IT" altLang="it-IT" sz="2800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18">
            <a:extLst>
              <a:ext uri="{FF2B5EF4-FFF2-40B4-BE49-F238E27FC236}">
                <a16:creationId xmlns:a16="http://schemas.microsoft.com/office/drawing/2014/main" id="{E472074D-097A-42CE-84DC-FD76D07CA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587" y="4259263"/>
            <a:ext cx="32469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>
                <a:solidFill>
                  <a:srgbClr val="CC0099"/>
                </a:solidFill>
                <a:latin typeface="Times New Roman" panose="02020603050405020304" pitchFamily="18" charset="0"/>
              </a:rPr>
              <a:t>n</a:t>
            </a:r>
            <a:r>
              <a:rPr lang="it-IT" altLang="it-IT" sz="2800" baseline="-25000">
                <a:solidFill>
                  <a:srgbClr val="CC0099"/>
                </a:solidFill>
                <a:latin typeface="Times New Roman" panose="02020603050405020304" pitchFamily="18" charset="0"/>
              </a:rPr>
              <a:t>1</a:t>
            </a:r>
            <a:r>
              <a:rPr lang="it-IT" altLang="it-IT" sz="2800">
                <a:solidFill>
                  <a:srgbClr val="CC0099"/>
                </a:solidFill>
                <a:latin typeface="Times New Roman" panose="02020603050405020304" pitchFamily="18" charset="0"/>
              </a:rPr>
              <a:t> – n</a:t>
            </a:r>
            <a:r>
              <a:rPr lang="it-IT" altLang="it-IT" sz="2800" baseline="-25000">
                <a:solidFill>
                  <a:srgbClr val="CC0099"/>
                </a:solidFill>
                <a:latin typeface="Times New Roman" panose="02020603050405020304" pitchFamily="18" charset="0"/>
              </a:rPr>
              <a:t>epoxy</a:t>
            </a:r>
            <a:r>
              <a:rPr lang="it-IT" altLang="it-IT" sz="2800">
                <a:solidFill>
                  <a:srgbClr val="CC0099"/>
                </a:solidFill>
                <a:latin typeface="Times New Roman" panose="02020603050405020304" pitchFamily="18" charset="0"/>
              </a:rPr>
              <a:t> &lt; n</a:t>
            </a:r>
            <a:r>
              <a:rPr lang="it-IT" altLang="it-IT" sz="2800" baseline="-25000">
                <a:solidFill>
                  <a:srgbClr val="CC0099"/>
                </a:solidFill>
                <a:latin typeface="Times New Roman" panose="02020603050405020304" pitchFamily="18" charset="0"/>
              </a:rPr>
              <a:t>1</a:t>
            </a:r>
            <a:r>
              <a:rPr lang="it-IT" altLang="it-IT" sz="2800">
                <a:solidFill>
                  <a:srgbClr val="CC0099"/>
                </a:solidFill>
                <a:latin typeface="Times New Roman" panose="02020603050405020304" pitchFamily="18" charset="0"/>
              </a:rPr>
              <a:t> - n</a:t>
            </a:r>
            <a:r>
              <a:rPr lang="it-IT" altLang="it-IT" sz="2800" baseline="-25000">
                <a:solidFill>
                  <a:srgbClr val="CC0099"/>
                </a:solidFill>
                <a:latin typeface="Times New Roman" panose="02020603050405020304" pitchFamily="18" charset="0"/>
              </a:rPr>
              <a:t>air</a:t>
            </a:r>
            <a:r>
              <a:rPr lang="it-IT" altLang="it-IT" sz="2800">
                <a:solidFill>
                  <a:srgbClr val="CC0099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6" name="Text Box 19">
            <a:extLst>
              <a:ext uri="{FF2B5EF4-FFF2-40B4-BE49-F238E27FC236}">
                <a16:creationId xmlns:a16="http://schemas.microsoft.com/office/drawing/2014/main" id="{504D506A-BA61-4551-AD65-62764F9A7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725" y="4876800"/>
            <a:ext cx="19827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>
                <a:solidFill>
                  <a:srgbClr val="CC0099"/>
                </a:solidFill>
                <a:latin typeface="Times New Roman" panose="02020603050405020304" pitchFamily="18" charset="0"/>
              </a:rPr>
              <a:t>F</a:t>
            </a:r>
            <a:r>
              <a:rPr lang="it-IT" altLang="it-IT" sz="2800" baseline="-25000">
                <a:solidFill>
                  <a:srgbClr val="CC0099"/>
                </a:solidFill>
                <a:latin typeface="Times New Roman" panose="02020603050405020304" pitchFamily="18" charset="0"/>
              </a:rPr>
              <a:t>epoxy</a:t>
            </a:r>
            <a:r>
              <a:rPr lang="it-IT" altLang="it-IT" sz="2800">
                <a:solidFill>
                  <a:srgbClr val="CC0099"/>
                </a:solidFill>
                <a:latin typeface="Times New Roman" panose="02020603050405020304" pitchFamily="18" charset="0"/>
              </a:rPr>
              <a:t> &gt; F</a:t>
            </a:r>
            <a:r>
              <a:rPr lang="it-IT" altLang="it-IT" sz="2800" baseline="-25000">
                <a:solidFill>
                  <a:srgbClr val="CC0099"/>
                </a:solidFill>
                <a:latin typeface="Times New Roman" panose="02020603050405020304" pitchFamily="18" charset="0"/>
              </a:rPr>
              <a:t>air</a:t>
            </a:r>
            <a:r>
              <a:rPr lang="it-IT" altLang="it-IT" sz="2800">
                <a:solidFill>
                  <a:srgbClr val="CC0099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7" name="Text Box 20">
            <a:extLst>
              <a:ext uri="{FF2B5EF4-FFF2-40B4-BE49-F238E27FC236}">
                <a16:creationId xmlns:a16="http://schemas.microsoft.com/office/drawing/2014/main" id="{03B23764-EAEB-48E5-BBDE-97925E77A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" y="5963572"/>
            <a:ext cx="866775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200" dirty="0" err="1">
                <a:solidFill>
                  <a:srgbClr val="FF00FF"/>
                </a:solidFill>
              </a:rPr>
              <a:t>losses</a:t>
            </a:r>
            <a:r>
              <a:rPr lang="it-IT" altLang="it-IT" sz="2200" dirty="0">
                <a:solidFill>
                  <a:srgbClr val="FF00FF"/>
                </a:solidFill>
              </a:rPr>
              <a:t> </a:t>
            </a:r>
            <a:r>
              <a:rPr lang="it-IT" altLang="it-IT" sz="2200" dirty="0" err="1">
                <a:solidFill>
                  <a:srgbClr val="FF00FF"/>
                </a:solidFill>
              </a:rPr>
              <a:t>epoxy</a:t>
            </a:r>
            <a:r>
              <a:rPr lang="it-IT" altLang="it-IT" sz="2200" dirty="0">
                <a:solidFill>
                  <a:srgbClr val="FF00FF"/>
                </a:solidFill>
              </a:rPr>
              <a:t>/air </a:t>
            </a:r>
            <a:r>
              <a:rPr lang="it-IT" altLang="it-IT" sz="2200" dirty="0" err="1">
                <a:solidFill>
                  <a:srgbClr val="FF00FF"/>
                </a:solidFill>
              </a:rPr>
              <a:t>interface</a:t>
            </a:r>
            <a:r>
              <a:rPr lang="it-IT" altLang="it-IT" sz="2200" dirty="0">
                <a:solidFill>
                  <a:srgbClr val="FF00FF"/>
                </a:solidFill>
              </a:rPr>
              <a:t>                                                            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200" dirty="0">
                <a:solidFill>
                  <a:srgbClr val="FF00FF"/>
                </a:solidFill>
              </a:rPr>
              <a:t> </a:t>
            </a:r>
            <a:r>
              <a:rPr lang="it-IT" altLang="it-IT" sz="2200" dirty="0" err="1">
                <a:solidFill>
                  <a:srgbClr val="FF00FF"/>
                </a:solidFill>
              </a:rPr>
              <a:t>minimized</a:t>
            </a:r>
            <a:r>
              <a:rPr lang="it-IT" altLang="it-IT" sz="2200" dirty="0">
                <a:solidFill>
                  <a:srgbClr val="FF00FF"/>
                </a:solidFill>
              </a:rPr>
              <a:t> by </a:t>
            </a:r>
            <a:r>
              <a:rPr lang="it-IT" altLang="it-IT" sz="2200" dirty="0" err="1">
                <a:solidFill>
                  <a:srgbClr val="FF00FF"/>
                </a:solidFill>
              </a:rPr>
              <a:t>moulding</a:t>
            </a:r>
            <a:r>
              <a:rPr lang="it-IT" altLang="it-IT" sz="2200" dirty="0">
                <a:solidFill>
                  <a:srgbClr val="FF00FF"/>
                </a:solidFill>
              </a:rPr>
              <a:t> the </a:t>
            </a:r>
            <a:r>
              <a:rPr lang="it-IT" altLang="it-IT" sz="2200" dirty="0" err="1">
                <a:solidFill>
                  <a:srgbClr val="FF00FF"/>
                </a:solidFill>
              </a:rPr>
              <a:t>epoxy</a:t>
            </a:r>
            <a:r>
              <a:rPr lang="it-IT" altLang="it-IT" sz="2200" dirty="0">
                <a:solidFill>
                  <a:srgbClr val="FF00FF"/>
                </a:solidFill>
              </a:rPr>
              <a:t> </a:t>
            </a:r>
            <a:r>
              <a:rPr lang="it-IT" altLang="it-IT" sz="2200" dirty="0" err="1">
                <a:solidFill>
                  <a:srgbClr val="FF00FF"/>
                </a:solidFill>
              </a:rPr>
              <a:t>into</a:t>
            </a:r>
            <a:r>
              <a:rPr lang="it-IT" altLang="it-IT" sz="2200" dirty="0">
                <a:solidFill>
                  <a:srgbClr val="FF00FF"/>
                </a:solidFill>
              </a:rPr>
              <a:t> an </a:t>
            </a:r>
            <a:r>
              <a:rPr lang="it-IT" altLang="it-IT" sz="2200" dirty="0" err="1">
                <a:solidFill>
                  <a:srgbClr val="FF00FF"/>
                </a:solidFill>
              </a:rPr>
              <a:t>hemispherical</a:t>
            </a:r>
            <a:r>
              <a:rPr lang="it-IT" altLang="it-IT" sz="2200" dirty="0">
                <a:solidFill>
                  <a:srgbClr val="FF00FF"/>
                </a:solidFill>
              </a:rPr>
              <a:t> </a:t>
            </a:r>
            <a:r>
              <a:rPr lang="it-IT" altLang="it-IT" sz="2200" dirty="0" err="1">
                <a:solidFill>
                  <a:srgbClr val="FF00FF"/>
                </a:solidFill>
              </a:rPr>
              <a:t>shape</a:t>
            </a:r>
            <a:endParaRPr lang="it-IT" altLang="it-IT" sz="2200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47919E-6 L 0.00313 -0.03885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315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194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540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540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5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539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539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5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5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5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1000"/>
                                        <p:tgtEl>
                                          <p:spTgt spid="315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00" fill="hold"/>
                                        <p:tgtEl>
                                          <p:spTgt spid="315396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12766E-6 L -0.21875 -0.00416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38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5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5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315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315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15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1000"/>
                                        <p:tgtEl>
                                          <p:spTgt spid="3153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5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5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5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5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15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15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15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15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540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540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5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315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7" grpId="0"/>
      <p:bldP spid="315397" grpId="1"/>
      <p:bldP spid="315399" grpId="1"/>
      <p:bldP spid="315406" grpId="0"/>
      <p:bldP spid="315406" grpId="1"/>
      <p:bldP spid="315407" grpId="0"/>
      <p:bldP spid="315407" grpId="1"/>
      <p:bldP spid="315408" grpId="0"/>
      <p:bldP spid="315408" grpId="1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20" name="Rectangle 4">
            <a:extLst>
              <a:ext uri="{FF2B5EF4-FFF2-40B4-BE49-F238E27FC236}">
                <a16:creationId xmlns:a16="http://schemas.microsoft.com/office/drawing/2014/main" id="{E22512BB-0140-4D1D-A883-421C8F93D1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 dirty="0" err="1"/>
              <a:t>Exercise</a:t>
            </a:r>
            <a:endParaRPr lang="it-IT" altLang="it-IT" dirty="0"/>
          </a:p>
        </p:txBody>
      </p:sp>
      <p:sp>
        <p:nvSpPr>
          <p:cNvPr id="316422" name="Text Box 6">
            <a:extLst>
              <a:ext uri="{FF2B5EF4-FFF2-40B4-BE49-F238E27FC236}">
                <a16:creationId xmlns:a16="http://schemas.microsoft.com/office/drawing/2014/main" id="{9C058DAF-0A33-472D-9E33-7E9A13A85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" y="1630363"/>
            <a:ext cx="816133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US" altLang="it-IT" sz="2400" dirty="0">
                <a:solidFill>
                  <a:srgbClr val="0000FF"/>
                </a:solidFill>
              </a:rPr>
              <a:t>Calculate the fraction of light transmitted by isotropic radiation </a:t>
            </a:r>
            <a:r>
              <a:rPr lang="en-US" altLang="it-IT" sz="2400" i="1" dirty="0">
                <a:solidFill>
                  <a:srgbClr val="0000FF"/>
                </a:solidFill>
              </a:rPr>
              <a:t>F</a:t>
            </a:r>
            <a:r>
              <a:rPr lang="en-US" altLang="it-IT" sz="2400" dirty="0">
                <a:solidFill>
                  <a:srgbClr val="0000FF"/>
                </a:solidFill>
              </a:rPr>
              <a:t> originated from a GaAs LED. Perform the same calculation for a LED encapsulated in an epoxy resin with an index of 1.5.</a:t>
            </a:r>
          </a:p>
          <a:p>
            <a:pPr algn="just"/>
            <a:r>
              <a:rPr lang="en-US" altLang="it-IT" sz="2400" dirty="0">
                <a:solidFill>
                  <a:srgbClr val="0000FF"/>
                </a:solidFill>
              </a:rPr>
              <a:t>For the GaAs, consider </a:t>
            </a:r>
            <a:r>
              <a:rPr lang="en-US" altLang="it-IT" sz="2400" i="1" dirty="0">
                <a:solidFill>
                  <a:srgbClr val="0000FF"/>
                </a:solidFill>
              </a:rPr>
              <a:t>n</a:t>
            </a:r>
            <a:r>
              <a:rPr lang="en-US" altLang="it-IT" sz="2400" dirty="0">
                <a:solidFill>
                  <a:srgbClr val="0000FF"/>
                </a:solidFill>
              </a:rPr>
              <a:t> = 3.6</a:t>
            </a:r>
            <a:endParaRPr lang="it-IT" altLang="it-IT" sz="2400" dirty="0">
              <a:solidFill>
                <a:srgbClr val="0000FF"/>
              </a:solidFill>
            </a:endParaRPr>
          </a:p>
        </p:txBody>
      </p:sp>
      <p:sp>
        <p:nvSpPr>
          <p:cNvPr id="316423" name="Text Box 7">
            <a:extLst>
              <a:ext uri="{FF2B5EF4-FFF2-40B4-BE49-F238E27FC236}">
                <a16:creationId xmlns:a16="http://schemas.microsoft.com/office/drawing/2014/main" id="{1D364CE0-2878-403B-A68E-707FAF022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6" y="3819826"/>
            <a:ext cx="784235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altLang="it-IT" dirty="0">
                <a:solidFill>
                  <a:schemeClr val="tx2">
                    <a:lumMod val="50000"/>
                  </a:schemeClr>
                </a:solidFill>
              </a:rPr>
              <a:t>Solution:</a:t>
            </a:r>
          </a:p>
          <a:p>
            <a:endParaRPr lang="it-IT" altLang="it-IT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altLang="it-IT" i="1" dirty="0">
                <a:solidFill>
                  <a:schemeClr val="tx2">
                    <a:lumMod val="50000"/>
                  </a:schemeClr>
                </a:solidFill>
              </a:rPr>
              <a:t>F </a:t>
            </a:r>
            <a:r>
              <a:rPr lang="it-IT" altLang="it-IT" dirty="0">
                <a:solidFill>
                  <a:schemeClr val="tx2">
                    <a:lumMod val="50000"/>
                  </a:schemeClr>
                </a:solidFill>
              </a:rPr>
              <a:t>= 0.013 (1,3%) for </a:t>
            </a:r>
            <a:r>
              <a:rPr lang="it-IT" altLang="it-IT" dirty="0" err="1">
                <a:solidFill>
                  <a:schemeClr val="tx2">
                    <a:lumMod val="50000"/>
                  </a:schemeClr>
                </a:solidFill>
              </a:rPr>
              <a:t>GaAs</a:t>
            </a:r>
            <a:r>
              <a:rPr lang="it-IT" altLang="it-IT" dirty="0">
                <a:solidFill>
                  <a:schemeClr val="tx2">
                    <a:lumMod val="50000"/>
                  </a:schemeClr>
                </a:solidFill>
              </a:rPr>
              <a:t>/air</a:t>
            </a:r>
          </a:p>
          <a:p>
            <a:endParaRPr lang="it-IT" altLang="it-IT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altLang="it-IT" i="1" dirty="0">
                <a:solidFill>
                  <a:schemeClr val="tx2">
                    <a:lumMod val="50000"/>
                  </a:schemeClr>
                </a:solidFill>
              </a:rPr>
              <a:t>F </a:t>
            </a:r>
            <a:r>
              <a:rPr lang="it-IT" altLang="it-IT" dirty="0">
                <a:solidFill>
                  <a:schemeClr val="tx2">
                    <a:lumMod val="50000"/>
                  </a:schemeClr>
                </a:solidFill>
              </a:rPr>
              <a:t>= 0.036 (3,6%) for </a:t>
            </a:r>
            <a:r>
              <a:rPr lang="it-IT" altLang="it-IT" dirty="0" err="1">
                <a:solidFill>
                  <a:schemeClr val="tx2">
                    <a:lumMod val="50000"/>
                  </a:schemeClr>
                </a:solidFill>
              </a:rPr>
              <a:t>GaAs</a:t>
            </a:r>
            <a:r>
              <a:rPr lang="it-IT" altLang="it-IT" dirty="0">
                <a:solidFill>
                  <a:schemeClr val="tx2">
                    <a:lumMod val="50000"/>
                  </a:schemeClr>
                </a:solidFill>
              </a:rPr>
              <a:t>/</a:t>
            </a:r>
            <a:r>
              <a:rPr lang="it-IT" altLang="it-IT" dirty="0" err="1">
                <a:solidFill>
                  <a:schemeClr val="tx2">
                    <a:lumMod val="50000"/>
                  </a:schemeClr>
                </a:solidFill>
              </a:rPr>
              <a:t>epoxy</a:t>
            </a:r>
            <a:r>
              <a:rPr lang="it-IT" altLang="it-IT" dirty="0">
                <a:solidFill>
                  <a:schemeClr val="tx2">
                    <a:lumMod val="50000"/>
                  </a:schemeClr>
                </a:solidFill>
              </a:rPr>
              <a:t>/air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6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6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6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6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612" name="Picture 4">
            <a:extLst>
              <a:ext uri="{FF2B5EF4-FFF2-40B4-BE49-F238E27FC236}">
                <a16:creationId xmlns:a16="http://schemas.microsoft.com/office/drawing/2014/main" id="{2C18B8C9-8B1B-471C-AE16-D74767B2C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88" y="1422400"/>
            <a:ext cx="7040562" cy="530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4613" name="Rectangle 5">
            <a:extLst>
              <a:ext uri="{FF2B5EF4-FFF2-40B4-BE49-F238E27FC236}">
                <a16:creationId xmlns:a16="http://schemas.microsoft.com/office/drawing/2014/main" id="{67BAB002-235E-4635-9A9F-47A176943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it-IT" altLang="it-IT" b="0"/>
              <a:t>Radiation pattern</a:t>
            </a:r>
          </a:p>
        </p:txBody>
      </p:sp>
      <p:sp>
        <p:nvSpPr>
          <p:cNvPr id="324614" name="Oval 6">
            <a:extLst>
              <a:ext uri="{FF2B5EF4-FFF2-40B4-BE49-F238E27FC236}">
                <a16:creationId xmlns:a16="http://schemas.microsoft.com/office/drawing/2014/main" id="{EA6A3433-83CE-4A73-93CB-59B88DD9C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5638" y="3425825"/>
            <a:ext cx="2984500" cy="2974975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324615" name="Oval 7">
            <a:extLst>
              <a:ext uri="{FF2B5EF4-FFF2-40B4-BE49-F238E27FC236}">
                <a16:creationId xmlns:a16="http://schemas.microsoft.com/office/drawing/2014/main" id="{B29419E1-AD16-437C-9517-BB9C551FC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9313" y="5621338"/>
            <a:ext cx="95250" cy="96837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24616" name="Text Box 8">
            <a:extLst>
              <a:ext uri="{FF2B5EF4-FFF2-40B4-BE49-F238E27FC236}">
                <a16:creationId xmlns:a16="http://schemas.microsoft.com/office/drawing/2014/main" id="{2C0A02DF-F011-4684-B3F9-CDC7E2EE3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475" y="6373813"/>
            <a:ext cx="438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600">
                <a:latin typeface="Times New Roman" panose="02020603050405020304" pitchFamily="18" charset="0"/>
              </a:rPr>
              <a:t>0.5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174E209F-A7AE-489E-BBFA-A50039B895F5}"/>
              </a:ext>
            </a:extLst>
          </p:cNvPr>
          <p:cNvGrpSpPr/>
          <p:nvPr/>
        </p:nvGrpSpPr>
        <p:grpSpPr>
          <a:xfrm>
            <a:off x="3908323" y="1417638"/>
            <a:ext cx="4264127" cy="1698624"/>
            <a:chOff x="3908323" y="1417638"/>
            <a:chExt cx="4264127" cy="1698624"/>
          </a:xfrm>
        </p:grpSpPr>
        <p:sp>
          <p:nvSpPr>
            <p:cNvPr id="3" name="Rettangolo 2">
              <a:extLst>
                <a:ext uri="{FF2B5EF4-FFF2-40B4-BE49-F238E27FC236}">
                  <a16:creationId xmlns:a16="http://schemas.microsoft.com/office/drawing/2014/main" id="{9134BB6B-25C4-4880-B50D-52CB82A15992}"/>
                </a:ext>
              </a:extLst>
            </p:cNvPr>
            <p:cNvSpPr/>
            <p:nvPr/>
          </p:nvSpPr>
          <p:spPr bwMode="auto">
            <a:xfrm>
              <a:off x="3908323" y="1417638"/>
              <a:ext cx="4264127" cy="16986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38">
              <a:extLst>
                <a:ext uri="{FF2B5EF4-FFF2-40B4-BE49-F238E27FC236}">
                  <a16:creationId xmlns:a16="http://schemas.microsoft.com/office/drawing/2014/main" id="{F455F71C-D026-4483-B53B-7A2FA646C3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9081" y="2418241"/>
              <a:ext cx="3890963" cy="409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" name="Picture 37">
            <a:extLst>
              <a:ext uri="{FF2B5EF4-FFF2-40B4-BE49-F238E27FC236}">
                <a16:creationId xmlns:a16="http://schemas.microsoft.com/office/drawing/2014/main" id="{DD6E821D-E6B7-4B82-90C9-05B610A94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987" y="1592826"/>
            <a:ext cx="3010207" cy="73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2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2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24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24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4" grpId="0" animBg="1"/>
      <p:bldP spid="324615" grpId="0" animBg="1"/>
      <p:bldP spid="3246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>
            <a:extLst>
              <a:ext uri="{FF2B5EF4-FFF2-40B4-BE49-F238E27FC236}">
                <a16:creationId xmlns:a16="http://schemas.microsoft.com/office/drawing/2014/main" id="{133ABE16-46FD-4337-804B-31146359D2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Electrical properties</a:t>
            </a:r>
          </a:p>
        </p:txBody>
      </p:sp>
      <p:grpSp>
        <p:nvGrpSpPr>
          <p:cNvPr id="325638" name="Group 6">
            <a:extLst>
              <a:ext uri="{FF2B5EF4-FFF2-40B4-BE49-F238E27FC236}">
                <a16:creationId xmlns:a16="http://schemas.microsoft.com/office/drawing/2014/main" id="{D4B16EBA-04C3-4549-8741-F30265115DAD}"/>
              </a:ext>
            </a:extLst>
          </p:cNvPr>
          <p:cNvGrpSpPr>
            <a:grpSpLocks/>
          </p:cNvGrpSpPr>
          <p:nvPr/>
        </p:nvGrpSpPr>
        <p:grpSpPr bwMode="auto">
          <a:xfrm>
            <a:off x="895350" y="1622425"/>
            <a:ext cx="7272338" cy="3311525"/>
            <a:chOff x="564" y="1022"/>
            <a:chExt cx="4581" cy="2086"/>
          </a:xfrm>
        </p:grpSpPr>
        <p:pic>
          <p:nvPicPr>
            <p:cNvPr id="325636" name="Picture 4">
              <a:extLst>
                <a:ext uri="{FF2B5EF4-FFF2-40B4-BE49-F238E27FC236}">
                  <a16:creationId xmlns:a16="http://schemas.microsoft.com/office/drawing/2014/main" id="{33C2FB55-67B3-42E9-811C-B1F8127072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" y="1022"/>
              <a:ext cx="4581" cy="20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5637" name="Rectangle 5">
              <a:extLst>
                <a:ext uri="{FF2B5EF4-FFF2-40B4-BE49-F238E27FC236}">
                  <a16:creationId xmlns:a16="http://schemas.microsoft.com/office/drawing/2014/main" id="{45DF08F5-6440-470E-83D0-AE9C59BA8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1075"/>
              <a:ext cx="207" cy="1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pic>
        <p:nvPicPr>
          <p:cNvPr id="325639" name="Picture 7">
            <a:extLst>
              <a:ext uri="{FF2B5EF4-FFF2-40B4-BE49-F238E27FC236}">
                <a16:creationId xmlns:a16="http://schemas.microsoft.com/office/drawing/2014/main" id="{E884FCB3-1D6B-43BB-BBDB-B8083B4FF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188" y="5094288"/>
            <a:ext cx="274637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5640" name="Text Box 8">
            <a:extLst>
              <a:ext uri="{FF2B5EF4-FFF2-40B4-BE49-F238E27FC236}">
                <a16:creationId xmlns:a16="http://schemas.microsoft.com/office/drawing/2014/main" id="{9200BED2-D8AF-498F-99CF-82FE4626F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6034088"/>
            <a:ext cx="8335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 dirty="0" err="1">
                <a:solidFill>
                  <a:srgbClr val="0000FF"/>
                </a:solidFill>
              </a:rPr>
              <a:t>diffusion</a:t>
            </a:r>
            <a:r>
              <a:rPr lang="it-IT" altLang="it-IT" sz="2400" i="1" dirty="0">
                <a:solidFill>
                  <a:srgbClr val="0000FF"/>
                </a:solidFill>
              </a:rPr>
              <a:t> </a:t>
            </a:r>
            <a:r>
              <a:rPr lang="it-IT" altLang="it-IT" sz="2400" i="1" dirty="0" err="1">
                <a:solidFill>
                  <a:srgbClr val="0000FF"/>
                </a:solidFill>
              </a:rPr>
              <a:t>voltage</a:t>
            </a:r>
            <a:r>
              <a:rPr lang="it-IT" altLang="it-IT" sz="2400" i="1" dirty="0">
                <a:solidFill>
                  <a:srgbClr val="0000FF"/>
                </a:solidFill>
              </a:rPr>
              <a:t> (or </a:t>
            </a:r>
            <a:r>
              <a:rPr lang="it-IT" altLang="it-IT" sz="2400" i="1" dirty="0" err="1">
                <a:solidFill>
                  <a:srgbClr val="0000FF"/>
                </a:solidFill>
              </a:rPr>
              <a:t>built</a:t>
            </a:r>
            <a:r>
              <a:rPr lang="it-IT" altLang="it-IT" sz="2400" i="1" dirty="0">
                <a:solidFill>
                  <a:srgbClr val="0000FF"/>
                </a:solidFill>
              </a:rPr>
              <a:t>-in </a:t>
            </a:r>
            <a:r>
              <a:rPr lang="it-IT" altLang="it-IT" sz="2400" i="1" dirty="0" err="1">
                <a:solidFill>
                  <a:srgbClr val="0000FF"/>
                </a:solidFill>
              </a:rPr>
              <a:t>voltage</a:t>
            </a:r>
            <a:r>
              <a:rPr lang="it-IT" altLang="it-IT" sz="2400" i="1" dirty="0">
                <a:solidFill>
                  <a:srgbClr val="0000FF"/>
                </a:solidFill>
              </a:rPr>
              <a:t>, or </a:t>
            </a:r>
            <a:r>
              <a:rPr lang="it-IT" altLang="it-IT" sz="2400" i="1" dirty="0" err="1">
                <a:solidFill>
                  <a:srgbClr val="0000FF"/>
                </a:solidFill>
              </a:rPr>
              <a:t>potential</a:t>
            </a:r>
            <a:r>
              <a:rPr lang="it-IT" altLang="it-IT" sz="2400" i="1" dirty="0">
                <a:solidFill>
                  <a:srgbClr val="0000FF"/>
                </a:solidFill>
              </a:rPr>
              <a:t> </a:t>
            </a:r>
            <a:r>
              <a:rPr lang="it-IT" altLang="it-IT" sz="2400" i="1" dirty="0" err="1">
                <a:solidFill>
                  <a:srgbClr val="0000FF"/>
                </a:solidFill>
              </a:rPr>
              <a:t>barrier</a:t>
            </a:r>
            <a:r>
              <a:rPr lang="it-IT" altLang="it-IT" sz="2400" i="1" dirty="0">
                <a:solidFill>
                  <a:srgbClr val="0000FF"/>
                </a:solidFill>
              </a:rPr>
              <a:t>)</a:t>
            </a:r>
          </a:p>
        </p:txBody>
      </p:sp>
      <p:pic>
        <p:nvPicPr>
          <p:cNvPr id="325641" name="Picture 9">
            <a:extLst>
              <a:ext uri="{FF2B5EF4-FFF2-40B4-BE49-F238E27FC236}">
                <a16:creationId xmlns:a16="http://schemas.microsoft.com/office/drawing/2014/main" id="{38B32868-03D1-4E11-A1F0-DD1DC819E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5070475"/>
            <a:ext cx="488632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256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256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25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25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3256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56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56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5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5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40" grpId="0"/>
      <p:bldP spid="32564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>
            <a:extLst>
              <a:ext uri="{FF2B5EF4-FFF2-40B4-BE49-F238E27FC236}">
                <a16:creationId xmlns:a16="http://schemas.microsoft.com/office/drawing/2014/main" id="{3C1942D7-47FE-4D94-A998-46E1BD4553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Electrical properties</a:t>
            </a:r>
          </a:p>
        </p:txBody>
      </p:sp>
      <p:grpSp>
        <p:nvGrpSpPr>
          <p:cNvPr id="332803" name="Group 3">
            <a:extLst>
              <a:ext uri="{FF2B5EF4-FFF2-40B4-BE49-F238E27FC236}">
                <a16:creationId xmlns:a16="http://schemas.microsoft.com/office/drawing/2014/main" id="{6EF2679D-8735-4223-A924-9DC1C5B36090}"/>
              </a:ext>
            </a:extLst>
          </p:cNvPr>
          <p:cNvGrpSpPr>
            <a:grpSpLocks/>
          </p:cNvGrpSpPr>
          <p:nvPr/>
        </p:nvGrpSpPr>
        <p:grpSpPr bwMode="auto">
          <a:xfrm>
            <a:off x="895350" y="1622425"/>
            <a:ext cx="7272338" cy="3311525"/>
            <a:chOff x="564" y="1022"/>
            <a:chExt cx="4581" cy="2086"/>
          </a:xfrm>
        </p:grpSpPr>
        <p:pic>
          <p:nvPicPr>
            <p:cNvPr id="332804" name="Picture 4">
              <a:extLst>
                <a:ext uri="{FF2B5EF4-FFF2-40B4-BE49-F238E27FC236}">
                  <a16:creationId xmlns:a16="http://schemas.microsoft.com/office/drawing/2014/main" id="{7597117D-8918-474B-BC62-66E3B43076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" y="1022"/>
              <a:ext cx="4581" cy="20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2805" name="Rectangle 5">
              <a:extLst>
                <a:ext uri="{FF2B5EF4-FFF2-40B4-BE49-F238E27FC236}">
                  <a16:creationId xmlns:a16="http://schemas.microsoft.com/office/drawing/2014/main" id="{17904484-241D-4DF9-84B2-AB5BA1119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1075"/>
              <a:ext cx="207" cy="1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pic>
        <p:nvPicPr>
          <p:cNvPr id="332808" name="Picture 8">
            <a:extLst>
              <a:ext uri="{FF2B5EF4-FFF2-40B4-BE49-F238E27FC236}">
                <a16:creationId xmlns:a16="http://schemas.microsoft.com/office/drawing/2014/main" id="{B4EDD4FB-246D-4F2B-AE44-9E1141DEC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5070475"/>
            <a:ext cx="488632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2809" name="Group 9">
            <a:extLst>
              <a:ext uri="{FF2B5EF4-FFF2-40B4-BE49-F238E27FC236}">
                <a16:creationId xmlns:a16="http://schemas.microsoft.com/office/drawing/2014/main" id="{36C32669-7294-4CDC-9F63-89404B5817C0}"/>
              </a:ext>
            </a:extLst>
          </p:cNvPr>
          <p:cNvGrpSpPr>
            <a:grpSpLocks/>
          </p:cNvGrpSpPr>
          <p:nvPr/>
        </p:nvGrpSpPr>
        <p:grpSpPr bwMode="auto">
          <a:xfrm>
            <a:off x="147638" y="6188075"/>
            <a:ext cx="8824912" cy="284163"/>
            <a:chOff x="253" y="768"/>
            <a:chExt cx="5722" cy="205"/>
          </a:xfrm>
        </p:grpSpPr>
        <p:pic>
          <p:nvPicPr>
            <p:cNvPr id="332810" name="Picture 10">
              <a:extLst>
                <a:ext uri="{FF2B5EF4-FFF2-40B4-BE49-F238E27FC236}">
                  <a16:creationId xmlns:a16="http://schemas.microsoft.com/office/drawing/2014/main" id="{3F7F8483-384A-4426-A16A-BA569C72AC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" y="769"/>
              <a:ext cx="1266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2811" name="Picture 11">
              <a:extLst>
                <a:ext uri="{FF2B5EF4-FFF2-40B4-BE49-F238E27FC236}">
                  <a16:creationId xmlns:a16="http://schemas.microsoft.com/office/drawing/2014/main" id="{1A9ED645-EC56-41EB-B645-1592C13755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9" y="768"/>
              <a:ext cx="4466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32812" name="Picture 12">
            <a:extLst>
              <a:ext uri="{FF2B5EF4-FFF2-40B4-BE49-F238E27FC236}">
                <a16:creationId xmlns:a16="http://schemas.microsoft.com/office/drawing/2014/main" id="{78EF065B-755D-43E8-AFD9-EFDD63C6F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938" y="5100638"/>
            <a:ext cx="1781175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2813" name="Picture 13">
            <a:extLst>
              <a:ext uri="{FF2B5EF4-FFF2-40B4-BE49-F238E27FC236}">
                <a16:creationId xmlns:a16="http://schemas.microsoft.com/office/drawing/2014/main" id="{87B446E2-EA47-40D4-AAAC-7C302A24B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475" y="5556250"/>
            <a:ext cx="10255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2814" name="Picture 14">
            <a:extLst>
              <a:ext uri="{FF2B5EF4-FFF2-40B4-BE49-F238E27FC236}">
                <a16:creationId xmlns:a16="http://schemas.microsoft.com/office/drawing/2014/main" id="{720380FF-AEA8-47A1-B5D7-A21B7C01A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5156200"/>
            <a:ext cx="52530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2815" name="Line 15">
            <a:extLst>
              <a:ext uri="{FF2B5EF4-FFF2-40B4-BE49-F238E27FC236}">
                <a16:creationId xmlns:a16="http://schemas.microsoft.com/office/drawing/2014/main" id="{5E3118F1-5F01-421C-9FC1-EEAFAD3CD0D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06713" y="2155825"/>
            <a:ext cx="0" cy="178911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2816" name="Text Box 16">
            <a:extLst>
              <a:ext uri="{FF2B5EF4-FFF2-40B4-BE49-F238E27FC236}">
                <a16:creationId xmlns:a16="http://schemas.microsoft.com/office/drawing/2014/main" id="{0BF778A8-ECCF-4001-8A01-073CD86B6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6475" y="2679700"/>
            <a:ext cx="6651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i="1">
                <a:latin typeface="Times New Roman" panose="02020603050405020304" pitchFamily="18" charset="0"/>
              </a:rPr>
              <a:t>E</a:t>
            </a:r>
            <a:r>
              <a:rPr lang="it-IT" altLang="it-IT" i="1" baseline="-25000">
                <a:latin typeface="Times New Roman" panose="02020603050405020304" pitchFamily="18" charset="0"/>
              </a:rPr>
              <a:t>g</a:t>
            </a:r>
          </a:p>
        </p:txBody>
      </p:sp>
      <p:pic>
        <p:nvPicPr>
          <p:cNvPr id="332817" name="Picture 17">
            <a:extLst>
              <a:ext uri="{FF2B5EF4-FFF2-40B4-BE49-F238E27FC236}">
                <a16:creationId xmlns:a16="http://schemas.microsoft.com/office/drawing/2014/main" id="{85E0D3E3-EAE6-4F40-919F-6B65BF6C1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75" y="5875338"/>
            <a:ext cx="31416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2818" name="Line 18">
            <a:extLst>
              <a:ext uri="{FF2B5EF4-FFF2-40B4-BE49-F238E27FC236}">
                <a16:creationId xmlns:a16="http://schemas.microsoft.com/office/drawing/2014/main" id="{B2A28BC2-E8B8-48EC-B51E-98613658BB6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89375" y="5159375"/>
            <a:ext cx="519113" cy="5461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2819" name="Line 19">
            <a:extLst>
              <a:ext uri="{FF2B5EF4-FFF2-40B4-BE49-F238E27FC236}">
                <a16:creationId xmlns:a16="http://schemas.microsoft.com/office/drawing/2014/main" id="{70D26B4E-84A6-4C11-A320-5C1C54B6D7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40363" y="5195888"/>
            <a:ext cx="519112" cy="5461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7E0321C-ED76-4509-8CC0-4B177373DD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3344" y="1628873"/>
            <a:ext cx="7282811" cy="3297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28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2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3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2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2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2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2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2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332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332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332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332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332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332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332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332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3328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2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2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2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32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32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32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2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32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2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2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2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2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2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8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660" name="Picture 4">
            <a:extLst>
              <a:ext uri="{FF2B5EF4-FFF2-40B4-BE49-F238E27FC236}">
                <a16:creationId xmlns:a16="http://schemas.microsoft.com/office/drawing/2014/main" id="{697C5277-96CB-455A-A11B-142E64C62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1879600"/>
            <a:ext cx="5915025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6661" name="Rectangle 5">
            <a:extLst>
              <a:ext uri="{FF2B5EF4-FFF2-40B4-BE49-F238E27FC236}">
                <a16:creationId xmlns:a16="http://schemas.microsoft.com/office/drawing/2014/main" id="{4BC169C5-8A6E-4E95-BEB6-4798EC3A7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/>
              <a:t>Electrical properties</a:t>
            </a:r>
          </a:p>
        </p:txBody>
      </p:sp>
      <p:pic>
        <p:nvPicPr>
          <p:cNvPr id="326663" name="Picture 7">
            <a:extLst>
              <a:ext uri="{FF2B5EF4-FFF2-40B4-BE49-F238E27FC236}">
                <a16:creationId xmlns:a16="http://schemas.microsoft.com/office/drawing/2014/main" id="{DF7A6862-9B29-421A-8D47-0FA5AB70C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988" y="2857500"/>
            <a:ext cx="2928937" cy="178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6664" name="Picture 8">
            <a:extLst>
              <a:ext uri="{FF2B5EF4-FFF2-40B4-BE49-F238E27FC236}">
                <a16:creationId xmlns:a16="http://schemas.microsoft.com/office/drawing/2014/main" id="{F7A91A10-ECE6-4DCD-B3ED-0B83FA80F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17675"/>
            <a:ext cx="8324850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17">
            <a:extLst>
              <a:ext uri="{FF2B5EF4-FFF2-40B4-BE49-F238E27FC236}">
                <a16:creationId xmlns:a16="http://schemas.microsoft.com/office/drawing/2014/main" id="{99CD0AAB-2FFF-4F60-90F2-7FFB5D7DE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1951038"/>
            <a:ext cx="5338762" cy="1011237"/>
          </a:xfrm>
          <a:prstGeom prst="ellips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7" name="Text Box 18">
            <a:extLst>
              <a:ext uri="{FF2B5EF4-FFF2-40B4-BE49-F238E27FC236}">
                <a16:creationId xmlns:a16="http://schemas.microsoft.com/office/drawing/2014/main" id="{682DAA57-594D-4EFC-8DF2-0AA36D7A4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0" y="2603500"/>
            <a:ext cx="228758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solidFill>
                  <a:srgbClr val="0000FF"/>
                </a:solidFill>
              </a:rPr>
              <a:t>nitride-based LEDs</a:t>
            </a:r>
          </a:p>
        </p:txBody>
      </p:sp>
      <p:sp>
        <p:nvSpPr>
          <p:cNvPr id="8" name="Oval 17">
            <a:extLst>
              <a:ext uri="{FF2B5EF4-FFF2-40B4-BE49-F238E27FC236}">
                <a16:creationId xmlns:a16="http://schemas.microsoft.com/office/drawing/2014/main" id="{6335A667-3A1D-4DED-9AEE-5F64AA06C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4271" y="3377382"/>
            <a:ext cx="5456903" cy="604684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9" name="Text Box 18">
            <a:extLst>
              <a:ext uri="{FF2B5EF4-FFF2-40B4-BE49-F238E27FC236}">
                <a16:creationId xmlns:a16="http://schemas.microsoft.com/office/drawing/2014/main" id="{3B8F7187-1039-4A12-9D5B-C7C10FBB4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8675" y="4130675"/>
            <a:ext cx="248126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solidFill>
                  <a:srgbClr val="FF0000"/>
                </a:solidFill>
              </a:rPr>
              <a:t>AlGaInP-based LEDs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6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6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6.19796E-7 L -0.15156 0.00023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3266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32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26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266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26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26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3266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3266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26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26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266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66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6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6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>
            <a:extLst>
              <a:ext uri="{FF2B5EF4-FFF2-40B4-BE49-F238E27FC236}">
                <a16:creationId xmlns:a16="http://schemas.microsoft.com/office/drawing/2014/main" id="{27858464-59B9-419A-ADFC-5A82DEECCB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Electrical properties</a:t>
            </a:r>
          </a:p>
        </p:txBody>
      </p:sp>
      <p:pic>
        <p:nvPicPr>
          <p:cNvPr id="327684" name="Picture 4">
            <a:extLst>
              <a:ext uri="{FF2B5EF4-FFF2-40B4-BE49-F238E27FC236}">
                <a16:creationId xmlns:a16="http://schemas.microsoft.com/office/drawing/2014/main" id="{BA7DEF5A-811C-4F04-B251-3AEAC3D14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1498600"/>
            <a:ext cx="2898775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685" name="Picture 5">
            <a:extLst>
              <a:ext uri="{FF2B5EF4-FFF2-40B4-BE49-F238E27FC236}">
                <a16:creationId xmlns:a16="http://schemas.microsoft.com/office/drawing/2014/main" id="{83F29A85-B17A-4CD4-A0A2-30969DE09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2578100"/>
            <a:ext cx="46513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686" name="Picture 6">
            <a:extLst>
              <a:ext uri="{FF2B5EF4-FFF2-40B4-BE49-F238E27FC236}">
                <a16:creationId xmlns:a16="http://schemas.microsoft.com/office/drawing/2014/main" id="{6CF20679-5EC9-4703-B145-5ADD1336B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3305175"/>
            <a:ext cx="1449387" cy="40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687" name="Picture 7">
            <a:extLst>
              <a:ext uri="{FF2B5EF4-FFF2-40B4-BE49-F238E27FC236}">
                <a16:creationId xmlns:a16="http://schemas.microsoft.com/office/drawing/2014/main" id="{1F3333E8-0FB5-4CB7-BB9C-B1E0850E7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3865563"/>
            <a:ext cx="1427163" cy="3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688" name="Picture 8">
            <a:extLst>
              <a:ext uri="{FF2B5EF4-FFF2-40B4-BE49-F238E27FC236}">
                <a16:creationId xmlns:a16="http://schemas.microsoft.com/office/drawing/2014/main" id="{D7A546E0-075A-4792-AEBF-474EADE9E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938" y="3330575"/>
            <a:ext cx="4052887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689" name="Picture 9">
            <a:extLst>
              <a:ext uri="{FF2B5EF4-FFF2-40B4-BE49-F238E27FC236}">
                <a16:creationId xmlns:a16="http://schemas.microsoft.com/office/drawing/2014/main" id="{9A01C02B-57A0-4877-BA68-8D0DB96CF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3857625"/>
            <a:ext cx="15478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690" name="Picture 10">
            <a:extLst>
              <a:ext uri="{FF2B5EF4-FFF2-40B4-BE49-F238E27FC236}">
                <a16:creationId xmlns:a16="http://schemas.microsoft.com/office/drawing/2014/main" id="{25B0C611-7241-412C-9794-BEB676665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1797050"/>
            <a:ext cx="259238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691" name="Picture 11">
            <a:extLst>
              <a:ext uri="{FF2B5EF4-FFF2-40B4-BE49-F238E27FC236}">
                <a16:creationId xmlns:a16="http://schemas.microsoft.com/office/drawing/2014/main" id="{93385FE4-7CAC-47FE-BC88-61F81572C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25" y="2503488"/>
            <a:ext cx="6102350" cy="420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8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8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8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8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8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8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8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8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8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8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9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9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7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3276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3276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3276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3276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3276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27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>
            <a:extLst>
              <a:ext uri="{FF2B5EF4-FFF2-40B4-BE49-F238E27FC236}">
                <a16:creationId xmlns:a16="http://schemas.microsoft.com/office/drawing/2014/main" id="{84E11EC4-6326-4B72-BC61-E068834E4E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Light-current characteristic</a:t>
            </a:r>
          </a:p>
        </p:txBody>
      </p:sp>
      <p:pic>
        <p:nvPicPr>
          <p:cNvPr id="328708" name="Picture 4">
            <a:extLst>
              <a:ext uri="{FF2B5EF4-FFF2-40B4-BE49-F238E27FC236}">
                <a16:creationId xmlns:a16="http://schemas.microsoft.com/office/drawing/2014/main" id="{D36DC104-B19B-4DA1-84DF-3B8B4A0AE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188" y="1492250"/>
            <a:ext cx="5822950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8709" name="Rectangle 5">
            <a:extLst>
              <a:ext uri="{FF2B5EF4-FFF2-40B4-BE49-F238E27FC236}">
                <a16:creationId xmlns:a16="http://schemas.microsoft.com/office/drawing/2014/main" id="{DBF6C73B-4B5E-4CDC-9D7A-617A788C5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8563" y="1855788"/>
            <a:ext cx="2428875" cy="20208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28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3287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8" name="Rectangle 4">
            <a:extLst>
              <a:ext uri="{FF2B5EF4-FFF2-40B4-BE49-F238E27FC236}">
                <a16:creationId xmlns:a16="http://schemas.microsoft.com/office/drawing/2014/main" id="{8B3E2105-345E-447A-B0C0-316DBF0CFA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noFill/>
          <a:ln/>
        </p:spPr>
        <p:txBody>
          <a:bodyPr/>
          <a:lstStyle/>
          <a:p>
            <a:r>
              <a:rPr lang="it-IT" altLang="it-IT" sz="4000"/>
              <a:t>LED drive circuit for d.c. operations</a:t>
            </a:r>
            <a:endParaRPr lang="fr-FR" altLang="it-IT" sz="4000"/>
          </a:p>
        </p:txBody>
      </p:sp>
      <p:pic>
        <p:nvPicPr>
          <p:cNvPr id="318469" name="Picture 5">
            <a:extLst>
              <a:ext uri="{FF2B5EF4-FFF2-40B4-BE49-F238E27FC236}">
                <a16:creationId xmlns:a16="http://schemas.microsoft.com/office/drawing/2014/main" id="{F1E855E4-1F60-4E46-88B8-A0D78D951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38" y="2170113"/>
            <a:ext cx="7339012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8470" name="Rectangle 6">
            <a:extLst>
              <a:ext uri="{FF2B5EF4-FFF2-40B4-BE49-F238E27FC236}">
                <a16:creationId xmlns:a16="http://schemas.microsoft.com/office/drawing/2014/main" id="{6585D138-139F-4046-A39E-0BED7AB48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318471" name="Object 7">
            <a:extLst>
              <a:ext uri="{FF2B5EF4-FFF2-40B4-BE49-F238E27FC236}">
                <a16:creationId xmlns:a16="http://schemas.microsoft.com/office/drawing/2014/main" id="{CBB1DCE7-D9C2-4BA4-A8A6-C84F6F1325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68613" y="3786188"/>
          <a:ext cx="3371850" cy="17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87" name="Equation" r:id="rId4" imgW="863225" imgH="431613" progId="Equation.3">
                  <p:embed/>
                </p:oleObj>
              </mc:Choice>
              <mc:Fallback>
                <p:oleObj name="Equation" r:id="rId4" imgW="863225" imgH="431613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8613" y="3786188"/>
                        <a:ext cx="3371850" cy="170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8472" name="Group 8">
            <a:extLst>
              <a:ext uri="{FF2B5EF4-FFF2-40B4-BE49-F238E27FC236}">
                <a16:creationId xmlns:a16="http://schemas.microsoft.com/office/drawing/2014/main" id="{441D797D-F55C-443B-9B34-514AE7C9F6A8}"/>
              </a:ext>
            </a:extLst>
          </p:cNvPr>
          <p:cNvGrpSpPr>
            <a:grpSpLocks/>
          </p:cNvGrpSpPr>
          <p:nvPr/>
        </p:nvGrpSpPr>
        <p:grpSpPr bwMode="auto">
          <a:xfrm>
            <a:off x="4622800" y="2084388"/>
            <a:ext cx="717550" cy="915987"/>
            <a:chOff x="2912" y="1313"/>
            <a:chExt cx="452" cy="577"/>
          </a:xfrm>
        </p:grpSpPr>
        <p:sp>
          <p:nvSpPr>
            <p:cNvPr id="318473" name="Text Box 9">
              <a:extLst>
                <a:ext uri="{FF2B5EF4-FFF2-40B4-BE49-F238E27FC236}">
                  <a16:creationId xmlns:a16="http://schemas.microsoft.com/office/drawing/2014/main" id="{8664D017-D79F-4316-9C09-8587A34AB9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9" y="1313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2000">
                  <a:solidFill>
                    <a:schemeClr val="accent2"/>
                  </a:solidFill>
                  <a:latin typeface="Verdana" panose="020B0604030504040204" pitchFamily="34" charset="0"/>
                </a:rPr>
                <a:t>+</a:t>
              </a:r>
            </a:p>
          </p:txBody>
        </p:sp>
        <p:sp>
          <p:nvSpPr>
            <p:cNvPr id="318474" name="Text Box 10">
              <a:extLst>
                <a:ext uri="{FF2B5EF4-FFF2-40B4-BE49-F238E27FC236}">
                  <a16:creationId xmlns:a16="http://schemas.microsoft.com/office/drawing/2014/main" id="{8C1FB16E-F124-483D-BCAC-86EA289450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2" y="1563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i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V</a:t>
              </a:r>
              <a:r>
                <a:rPr lang="it-IT" altLang="it-IT" i="1" baseline="-25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d</a:t>
              </a:r>
              <a:endParaRPr lang="it-IT" altLang="it-IT" i="1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1846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44444E-6 L 1.11111E-6 -0.18635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18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2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8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8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8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8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8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8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494" name="Group 6">
            <a:extLst>
              <a:ext uri="{FF2B5EF4-FFF2-40B4-BE49-F238E27FC236}">
                <a16:creationId xmlns:a16="http://schemas.microsoft.com/office/drawing/2014/main" id="{E860BA4F-5624-46BD-A0F2-B4E896D445EE}"/>
              </a:ext>
            </a:extLst>
          </p:cNvPr>
          <p:cNvGrpSpPr>
            <a:grpSpLocks/>
          </p:cNvGrpSpPr>
          <p:nvPr/>
        </p:nvGrpSpPr>
        <p:grpSpPr bwMode="auto">
          <a:xfrm>
            <a:off x="544513" y="2430463"/>
            <a:ext cx="7977187" cy="2776537"/>
            <a:chOff x="496" y="1621"/>
            <a:chExt cx="5025" cy="1749"/>
          </a:xfrm>
        </p:grpSpPr>
        <p:pic>
          <p:nvPicPr>
            <p:cNvPr id="319492" name="Picture 4">
              <a:extLst>
                <a:ext uri="{FF2B5EF4-FFF2-40B4-BE49-F238E27FC236}">
                  <a16:creationId xmlns:a16="http://schemas.microsoft.com/office/drawing/2014/main" id="{5ED63958-CA98-4CA7-A816-EFE3354E57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" y="1621"/>
              <a:ext cx="5025" cy="17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9493" name="Rectangle 5">
              <a:extLst>
                <a:ext uri="{FF2B5EF4-FFF2-40B4-BE49-F238E27FC236}">
                  <a16:creationId xmlns:a16="http://schemas.microsoft.com/office/drawing/2014/main" id="{7553611C-F02E-4128-A726-60ECECC0C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1629"/>
              <a:ext cx="1272" cy="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319495" name="Rectangle 7">
            <a:extLst>
              <a:ext uri="{FF2B5EF4-FFF2-40B4-BE49-F238E27FC236}">
                <a16:creationId xmlns:a16="http://schemas.microsoft.com/office/drawing/2014/main" id="{3E40A701-FE59-445C-853E-65DBA6316E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noFill/>
          <a:ln/>
        </p:spPr>
        <p:txBody>
          <a:bodyPr/>
          <a:lstStyle/>
          <a:p>
            <a:r>
              <a:rPr lang="it-IT" altLang="it-IT" sz="4000"/>
              <a:t>LED drive circuit for a.c. operations</a:t>
            </a:r>
            <a:endParaRPr lang="fr-FR" altLang="it-IT" sz="4000"/>
          </a:p>
        </p:txBody>
      </p:sp>
      <p:grpSp>
        <p:nvGrpSpPr>
          <p:cNvPr id="319498" name="Group 10">
            <a:extLst>
              <a:ext uri="{FF2B5EF4-FFF2-40B4-BE49-F238E27FC236}">
                <a16:creationId xmlns:a16="http://schemas.microsoft.com/office/drawing/2014/main" id="{BF853A72-5FCA-4954-959F-CBD975F2C6AC}"/>
              </a:ext>
            </a:extLst>
          </p:cNvPr>
          <p:cNvGrpSpPr>
            <a:grpSpLocks/>
          </p:cNvGrpSpPr>
          <p:nvPr/>
        </p:nvGrpSpPr>
        <p:grpSpPr bwMode="auto">
          <a:xfrm>
            <a:off x="5106988" y="4162425"/>
            <a:ext cx="3679825" cy="2354263"/>
            <a:chOff x="646" y="1075"/>
            <a:chExt cx="2163" cy="1251"/>
          </a:xfrm>
        </p:grpSpPr>
        <p:pic>
          <p:nvPicPr>
            <p:cNvPr id="319496" name="Picture 8">
              <a:extLst>
                <a:ext uri="{FF2B5EF4-FFF2-40B4-BE49-F238E27FC236}">
                  <a16:creationId xmlns:a16="http://schemas.microsoft.com/office/drawing/2014/main" id="{8CCE8855-1F84-4864-BB79-2E530E33EA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" y="1075"/>
              <a:ext cx="2163" cy="1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9497" name="Picture 9">
              <a:extLst>
                <a:ext uri="{FF2B5EF4-FFF2-40B4-BE49-F238E27FC236}">
                  <a16:creationId xmlns:a16="http://schemas.microsoft.com/office/drawing/2014/main" id="{ECCAA924-690A-4C88-A0B3-A0629BE7C0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8" y="1137"/>
              <a:ext cx="809" cy="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19499" name="Oval 11">
            <a:extLst>
              <a:ext uri="{FF2B5EF4-FFF2-40B4-BE49-F238E27FC236}">
                <a16:creationId xmlns:a16="http://schemas.microsoft.com/office/drawing/2014/main" id="{DA8EADB2-D7C3-494E-8252-F79337AEC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4200" y="2154238"/>
            <a:ext cx="1050925" cy="969962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19500" name="Line 12">
            <a:extLst>
              <a:ext uri="{FF2B5EF4-FFF2-40B4-BE49-F238E27FC236}">
                <a16:creationId xmlns:a16="http://schemas.microsoft.com/office/drawing/2014/main" id="{8240BE22-B504-4170-8587-9B504FCB802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73400" y="3019425"/>
            <a:ext cx="1528763" cy="188436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319501" name="Picture 13">
            <a:extLst>
              <a:ext uri="{FF2B5EF4-FFF2-40B4-BE49-F238E27FC236}">
                <a16:creationId xmlns:a16="http://schemas.microsoft.com/office/drawing/2014/main" id="{B7B16FAA-978B-4E1C-889E-E0EF046DD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5181600"/>
            <a:ext cx="441642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9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03515E-6 L 2.77778E-7 -0.17993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319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9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9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9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9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9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19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9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9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516" name="Picture 4">
            <a:extLst>
              <a:ext uri="{FF2B5EF4-FFF2-40B4-BE49-F238E27FC236}">
                <a16:creationId xmlns:a16="http://schemas.microsoft.com/office/drawing/2014/main" id="{89E8FBE3-7104-4808-BDE1-C1BCD626C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463" y="1716088"/>
            <a:ext cx="56197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0517" name="Rectangle 5">
            <a:extLst>
              <a:ext uri="{FF2B5EF4-FFF2-40B4-BE49-F238E27FC236}">
                <a16:creationId xmlns:a16="http://schemas.microsoft.com/office/drawing/2014/main" id="{DF401F1F-86DA-46F3-BD56-4C953279E9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noFill/>
          <a:ln/>
        </p:spPr>
        <p:txBody>
          <a:bodyPr/>
          <a:lstStyle/>
          <a:p>
            <a:r>
              <a:rPr lang="it-IT" altLang="it-IT"/>
              <a:t>LED on/off modulation circuit</a:t>
            </a:r>
            <a:endParaRPr lang="fr-FR" alt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40" name="Rectangle 4">
            <a:extLst>
              <a:ext uri="{FF2B5EF4-FFF2-40B4-BE49-F238E27FC236}">
                <a16:creationId xmlns:a16="http://schemas.microsoft.com/office/drawing/2014/main" id="{787AE955-44D4-4D48-A9BD-C639FCAFF3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noFill/>
          <a:ln/>
        </p:spPr>
        <p:txBody>
          <a:bodyPr/>
          <a:lstStyle/>
          <a:p>
            <a:r>
              <a:rPr lang="it-IT" altLang="it-IT"/>
              <a:t>LED linear modulation circuit</a:t>
            </a:r>
            <a:endParaRPr lang="fr-FR" altLang="it-IT"/>
          </a:p>
        </p:txBody>
      </p:sp>
      <p:pic>
        <p:nvPicPr>
          <p:cNvPr id="321541" name="Picture 5">
            <a:extLst>
              <a:ext uri="{FF2B5EF4-FFF2-40B4-BE49-F238E27FC236}">
                <a16:creationId xmlns:a16="http://schemas.microsoft.com/office/drawing/2014/main" id="{99D95813-56E9-4ED2-B8AA-3A88F8FE5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1471613"/>
            <a:ext cx="6122987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21546" name="Group 10">
            <a:extLst>
              <a:ext uri="{FF2B5EF4-FFF2-40B4-BE49-F238E27FC236}">
                <a16:creationId xmlns:a16="http://schemas.microsoft.com/office/drawing/2014/main" id="{792ED014-521E-48E4-8933-5BB2DA655F30}"/>
              </a:ext>
            </a:extLst>
          </p:cNvPr>
          <p:cNvGrpSpPr>
            <a:grpSpLocks/>
          </p:cNvGrpSpPr>
          <p:nvPr/>
        </p:nvGrpSpPr>
        <p:grpSpPr bwMode="auto">
          <a:xfrm>
            <a:off x="949325" y="5865813"/>
            <a:ext cx="7245350" cy="331787"/>
            <a:chOff x="512" y="3897"/>
            <a:chExt cx="4564" cy="209"/>
          </a:xfrm>
        </p:grpSpPr>
        <p:pic>
          <p:nvPicPr>
            <p:cNvPr id="321542" name="Picture 6">
              <a:extLst>
                <a:ext uri="{FF2B5EF4-FFF2-40B4-BE49-F238E27FC236}">
                  <a16:creationId xmlns:a16="http://schemas.microsoft.com/office/drawing/2014/main" id="{8A54C7A8-3DF2-432C-8BCD-7FFAF6BC61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" y="3897"/>
              <a:ext cx="2304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1543" name="Picture 7">
              <a:extLst>
                <a:ext uri="{FF2B5EF4-FFF2-40B4-BE49-F238E27FC236}">
                  <a16:creationId xmlns:a16="http://schemas.microsoft.com/office/drawing/2014/main" id="{AA2034F1-D226-4B69-A580-2738CC434B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3" y="3898"/>
              <a:ext cx="1147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1544" name="Picture 8">
              <a:extLst>
                <a:ext uri="{FF2B5EF4-FFF2-40B4-BE49-F238E27FC236}">
                  <a16:creationId xmlns:a16="http://schemas.microsoft.com/office/drawing/2014/main" id="{D1E4E8D2-3C8D-4AB1-B5DC-7D9A1A052F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6" y="3897"/>
              <a:ext cx="1120" cy="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21545" name="Picture 9">
            <a:extLst>
              <a:ext uri="{FF2B5EF4-FFF2-40B4-BE49-F238E27FC236}">
                <a16:creationId xmlns:a16="http://schemas.microsoft.com/office/drawing/2014/main" id="{18A84F8F-8A34-4BEF-9B71-F6F9E1397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6289675"/>
            <a:ext cx="7227887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1547" name="Oval 11">
            <a:extLst>
              <a:ext uri="{FF2B5EF4-FFF2-40B4-BE49-F238E27FC236}">
                <a16:creationId xmlns:a16="http://schemas.microsoft.com/office/drawing/2014/main" id="{60686D3A-5114-4BDA-ADFA-B5EDDF7A4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3" y="1882775"/>
            <a:ext cx="1104900" cy="860425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21548" name="Oval 12">
            <a:extLst>
              <a:ext uri="{FF2B5EF4-FFF2-40B4-BE49-F238E27FC236}">
                <a16:creationId xmlns:a16="http://schemas.microsoft.com/office/drawing/2014/main" id="{FDF27A76-53A7-489A-93BF-8859F835C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9588" y="3895725"/>
            <a:ext cx="1104900" cy="860425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1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1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1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1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7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2" repeatCount="indefinite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3215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3215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1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1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>
            <a:extLst>
              <a:ext uri="{FF2B5EF4-FFF2-40B4-BE49-F238E27FC236}">
                <a16:creationId xmlns:a16="http://schemas.microsoft.com/office/drawing/2014/main" id="{5C354EF2-9A96-4436-BCF9-CF6342BE45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Efficiency</a:t>
            </a:r>
          </a:p>
        </p:txBody>
      </p:sp>
      <p:pic>
        <p:nvPicPr>
          <p:cNvPr id="329734" name="Picture 6">
            <a:extLst>
              <a:ext uri="{FF2B5EF4-FFF2-40B4-BE49-F238E27FC236}">
                <a16:creationId xmlns:a16="http://schemas.microsoft.com/office/drawing/2014/main" id="{9DB5C722-1229-48BC-B03C-E17301A73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2273300"/>
            <a:ext cx="3913187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9735" name="Picture 7">
            <a:extLst>
              <a:ext uri="{FF2B5EF4-FFF2-40B4-BE49-F238E27FC236}">
                <a16:creationId xmlns:a16="http://schemas.microsoft.com/office/drawing/2014/main" id="{736BCB66-E4C2-4F77-BDC2-345990D63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2265363"/>
            <a:ext cx="2239962" cy="72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9736" name="Picture 8">
            <a:extLst>
              <a:ext uri="{FF2B5EF4-FFF2-40B4-BE49-F238E27FC236}">
                <a16:creationId xmlns:a16="http://schemas.microsoft.com/office/drawing/2014/main" id="{8B18F1F0-C5F5-4A59-AE8D-2707F6AE8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374775"/>
            <a:ext cx="4605337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9737" name="Picture 9">
            <a:extLst>
              <a:ext uri="{FF2B5EF4-FFF2-40B4-BE49-F238E27FC236}">
                <a16:creationId xmlns:a16="http://schemas.microsoft.com/office/drawing/2014/main" id="{C13B2C4E-D7F3-47B7-89D4-576D7629C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3044825"/>
            <a:ext cx="36814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29740" name="Group 12">
            <a:extLst>
              <a:ext uri="{FF2B5EF4-FFF2-40B4-BE49-F238E27FC236}">
                <a16:creationId xmlns:a16="http://schemas.microsoft.com/office/drawing/2014/main" id="{A05F3D59-697E-46FC-96E4-CCF3E1382EEE}"/>
              </a:ext>
            </a:extLst>
          </p:cNvPr>
          <p:cNvGrpSpPr>
            <a:grpSpLocks/>
          </p:cNvGrpSpPr>
          <p:nvPr/>
        </p:nvGrpSpPr>
        <p:grpSpPr bwMode="auto">
          <a:xfrm>
            <a:off x="3992563" y="3055938"/>
            <a:ext cx="2441575" cy="747712"/>
            <a:chOff x="2758" y="1925"/>
            <a:chExt cx="1538" cy="471"/>
          </a:xfrm>
        </p:grpSpPr>
        <p:pic>
          <p:nvPicPr>
            <p:cNvPr id="329738" name="Picture 10">
              <a:extLst>
                <a:ext uri="{FF2B5EF4-FFF2-40B4-BE49-F238E27FC236}">
                  <a16:creationId xmlns:a16="http://schemas.microsoft.com/office/drawing/2014/main" id="{E21560FE-B959-48EE-A969-10BBE3C7BA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" y="1925"/>
              <a:ext cx="1538" cy="4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9739" name="Rectangle 11">
              <a:extLst>
                <a:ext uri="{FF2B5EF4-FFF2-40B4-BE49-F238E27FC236}">
                  <a16:creationId xmlns:a16="http://schemas.microsoft.com/office/drawing/2014/main" id="{6D9B168F-B436-403E-AFE2-87F67EC56F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0" y="2123"/>
              <a:ext cx="56" cy="14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pic>
        <p:nvPicPr>
          <p:cNvPr id="329742" name="Picture 14">
            <a:extLst>
              <a:ext uri="{FF2B5EF4-FFF2-40B4-BE49-F238E27FC236}">
                <a16:creationId xmlns:a16="http://schemas.microsoft.com/office/drawing/2014/main" id="{934F36C2-443F-4271-ABF2-B07FC9D9E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3943350"/>
            <a:ext cx="1795463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29744" name="Group 16">
            <a:extLst>
              <a:ext uri="{FF2B5EF4-FFF2-40B4-BE49-F238E27FC236}">
                <a16:creationId xmlns:a16="http://schemas.microsoft.com/office/drawing/2014/main" id="{4A1EC804-EBA1-4373-8053-3D1E5AF1AAD8}"/>
              </a:ext>
            </a:extLst>
          </p:cNvPr>
          <p:cNvGrpSpPr>
            <a:grpSpLocks/>
          </p:cNvGrpSpPr>
          <p:nvPr/>
        </p:nvGrpSpPr>
        <p:grpSpPr bwMode="auto">
          <a:xfrm>
            <a:off x="6386513" y="2546350"/>
            <a:ext cx="2614612" cy="1762125"/>
            <a:chOff x="4023" y="1604"/>
            <a:chExt cx="1647" cy="1110"/>
          </a:xfrm>
        </p:grpSpPr>
        <p:pic>
          <p:nvPicPr>
            <p:cNvPr id="329741" name="Picture 13">
              <a:extLst>
                <a:ext uri="{FF2B5EF4-FFF2-40B4-BE49-F238E27FC236}">
                  <a16:creationId xmlns:a16="http://schemas.microsoft.com/office/drawing/2014/main" id="{8A52236E-8A18-4C8B-B370-039A18400A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5" y="1604"/>
              <a:ext cx="1535" cy="1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9743" name="Rectangle 15">
              <a:extLst>
                <a:ext uri="{FF2B5EF4-FFF2-40B4-BE49-F238E27FC236}">
                  <a16:creationId xmlns:a16="http://schemas.microsoft.com/office/drawing/2014/main" id="{7117E978-9ECA-4310-BA4B-CA2178A23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3" y="1926"/>
              <a:ext cx="121" cy="4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</p:grpSp>
      <p:pic>
        <p:nvPicPr>
          <p:cNvPr id="329745" name="Picture 17">
            <a:extLst>
              <a:ext uri="{FF2B5EF4-FFF2-40B4-BE49-F238E27FC236}">
                <a16:creationId xmlns:a16="http://schemas.microsoft.com/office/drawing/2014/main" id="{92315183-AB9F-4E37-B335-32B795887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3" y="4260850"/>
            <a:ext cx="3048000" cy="42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9746" name="Picture 18">
            <a:extLst>
              <a:ext uri="{FF2B5EF4-FFF2-40B4-BE49-F238E27FC236}">
                <a16:creationId xmlns:a16="http://schemas.microsoft.com/office/drawing/2014/main" id="{398C08A9-F8A8-48AA-9911-46E31F452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038" y="5688013"/>
            <a:ext cx="3557587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9747" name="Oval 19">
            <a:extLst>
              <a:ext uri="{FF2B5EF4-FFF2-40B4-BE49-F238E27FC236}">
                <a16:creationId xmlns:a16="http://schemas.microsoft.com/office/drawing/2014/main" id="{6D0F40AA-B686-49FB-A6C9-EED16ED0F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75" y="1570038"/>
            <a:ext cx="628650" cy="558800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29748" name="Line 20">
            <a:extLst>
              <a:ext uri="{FF2B5EF4-FFF2-40B4-BE49-F238E27FC236}">
                <a16:creationId xmlns:a16="http://schemas.microsoft.com/office/drawing/2014/main" id="{C1CD11E4-48CA-4219-87C1-9D314B2FD681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" y="2062163"/>
            <a:ext cx="2128838" cy="36972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29749" name="Oval 21">
            <a:extLst>
              <a:ext uri="{FF2B5EF4-FFF2-40B4-BE49-F238E27FC236}">
                <a16:creationId xmlns:a16="http://schemas.microsoft.com/office/drawing/2014/main" id="{0CB37E71-155E-4137-874F-964A2CA3D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2397125"/>
            <a:ext cx="628650" cy="558800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29750" name="Line 22">
            <a:extLst>
              <a:ext uri="{FF2B5EF4-FFF2-40B4-BE49-F238E27FC236}">
                <a16:creationId xmlns:a16="http://schemas.microsoft.com/office/drawing/2014/main" id="{4598C854-B96B-432F-A7E0-80B19FD7E7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8825" y="2930525"/>
            <a:ext cx="1814513" cy="276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29751" name="Oval 23">
            <a:extLst>
              <a:ext uri="{FF2B5EF4-FFF2-40B4-BE49-F238E27FC236}">
                <a16:creationId xmlns:a16="http://schemas.microsoft.com/office/drawing/2014/main" id="{40C42112-448D-4B37-92DF-33C632D51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638" y="3224213"/>
            <a:ext cx="628650" cy="558800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29752" name="Line 24">
            <a:extLst>
              <a:ext uri="{FF2B5EF4-FFF2-40B4-BE49-F238E27FC236}">
                <a16:creationId xmlns:a16="http://schemas.microsoft.com/office/drawing/2014/main" id="{2B9A7CC6-E5D3-4720-A5AF-8C674EE748E7}"/>
              </a:ext>
            </a:extLst>
          </p:cNvPr>
          <p:cNvSpPr>
            <a:spLocks noChangeShapeType="1"/>
          </p:cNvSpPr>
          <p:nvPr/>
        </p:nvSpPr>
        <p:spPr bwMode="auto">
          <a:xfrm>
            <a:off x="793750" y="3716338"/>
            <a:ext cx="1582738" cy="21558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29753" name="Oval 25">
            <a:extLst>
              <a:ext uri="{FF2B5EF4-FFF2-40B4-BE49-F238E27FC236}">
                <a16:creationId xmlns:a16="http://schemas.microsoft.com/office/drawing/2014/main" id="{FC2BE2BB-9151-4D97-9B4F-75EBD0D56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8" y="4241800"/>
            <a:ext cx="628650" cy="558800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29754" name="Line 26">
            <a:extLst>
              <a:ext uri="{FF2B5EF4-FFF2-40B4-BE49-F238E27FC236}">
                <a16:creationId xmlns:a16="http://schemas.microsoft.com/office/drawing/2014/main" id="{EA6DF19E-C019-4417-8DEC-08089FD4E83A}"/>
              </a:ext>
            </a:extLst>
          </p:cNvPr>
          <p:cNvSpPr>
            <a:spLocks noChangeShapeType="1"/>
          </p:cNvSpPr>
          <p:nvPr/>
        </p:nvSpPr>
        <p:spPr bwMode="auto">
          <a:xfrm>
            <a:off x="855663" y="4733925"/>
            <a:ext cx="1474787" cy="134937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329755" name="Picture 27">
            <a:extLst>
              <a:ext uri="{FF2B5EF4-FFF2-40B4-BE49-F238E27FC236}">
                <a16:creationId xmlns:a16="http://schemas.microsoft.com/office/drawing/2014/main" id="{4B5FCECC-5449-41EF-83BB-7E10C2FAE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1293813"/>
            <a:ext cx="8885237" cy="550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9756" name="Picture 28">
            <a:extLst>
              <a:ext uri="{FF2B5EF4-FFF2-40B4-BE49-F238E27FC236}">
                <a16:creationId xmlns:a16="http://schemas.microsoft.com/office/drawing/2014/main" id="{17F5CE9A-2C85-47FC-87E2-E6FD0921B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13" y="2527300"/>
            <a:ext cx="69040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29759" name="Group 31">
            <a:extLst>
              <a:ext uri="{FF2B5EF4-FFF2-40B4-BE49-F238E27FC236}">
                <a16:creationId xmlns:a16="http://schemas.microsoft.com/office/drawing/2014/main" id="{5CE7CCEF-B799-41D5-8B00-F8E33333BE83}"/>
              </a:ext>
            </a:extLst>
          </p:cNvPr>
          <p:cNvGrpSpPr>
            <a:grpSpLocks/>
          </p:cNvGrpSpPr>
          <p:nvPr/>
        </p:nvGrpSpPr>
        <p:grpSpPr bwMode="auto">
          <a:xfrm>
            <a:off x="698500" y="3779838"/>
            <a:ext cx="7696200" cy="422275"/>
            <a:chOff x="0" y="0"/>
            <a:chExt cx="4848" cy="266"/>
          </a:xfrm>
        </p:grpSpPr>
        <p:pic>
          <p:nvPicPr>
            <p:cNvPr id="329757" name="Picture 29">
              <a:extLst>
                <a:ext uri="{FF2B5EF4-FFF2-40B4-BE49-F238E27FC236}">
                  <a16:creationId xmlns:a16="http://schemas.microsoft.com/office/drawing/2014/main" id="{75919CF8-2600-49E9-8017-165A830333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21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9758" name="Picture 30">
              <a:extLst>
                <a:ext uri="{FF2B5EF4-FFF2-40B4-BE49-F238E27FC236}">
                  <a16:creationId xmlns:a16="http://schemas.microsoft.com/office/drawing/2014/main" id="{B32FFD4E-8422-468B-AD18-864A4ED68C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2" y="0"/>
              <a:ext cx="244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29760" name="Picture 32">
            <a:extLst>
              <a:ext uri="{FF2B5EF4-FFF2-40B4-BE49-F238E27FC236}">
                <a16:creationId xmlns:a16="http://schemas.microsoft.com/office/drawing/2014/main" id="{229EB7CC-51E7-4BC5-B503-ED2DCE6E3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4768850"/>
            <a:ext cx="73802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9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9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9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29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29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29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29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329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29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29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29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29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329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29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29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9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9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9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9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9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9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9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9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29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29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297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97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9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9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329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fill="hold"/>
                                        <p:tgtEl>
                                          <p:spTgt spid="329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9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200"/>
                                        <p:tgtEl>
                                          <p:spTgt spid="32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9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" fill="hold"/>
                                        <p:tgtEl>
                                          <p:spTgt spid="329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fill="hold"/>
                                        <p:tgtEl>
                                          <p:spTgt spid="329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0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200"/>
                                        <p:tgtEl>
                                          <p:spTgt spid="32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0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" fill="hold"/>
                                        <p:tgtEl>
                                          <p:spTgt spid="329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329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200"/>
                                        <p:tgtEl>
                                          <p:spTgt spid="329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00" fill="hold"/>
                                        <p:tgtEl>
                                          <p:spTgt spid="329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" fill="hold"/>
                                        <p:tgtEl>
                                          <p:spTgt spid="329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200"/>
                                        <p:tgtEl>
                                          <p:spTgt spid="329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2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974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974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9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329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421F3EE8-9591-4E3B-AFF2-D09053D200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199" y="274638"/>
            <a:ext cx="8771467" cy="1143000"/>
          </a:xfrm>
        </p:spPr>
        <p:txBody>
          <a:bodyPr/>
          <a:lstStyle/>
          <a:p>
            <a:pPr eaLnBrk="1" hangingPunct="1"/>
            <a:r>
              <a:rPr lang="en-US" altLang="it-IT" dirty="0"/>
              <a:t>Difficult to obtain high efficiency</a:t>
            </a:r>
            <a:r>
              <a:rPr lang="it-IT" altLang="it-IT" dirty="0"/>
              <a:t>?</a:t>
            </a:r>
          </a:p>
        </p:txBody>
      </p:sp>
      <p:sp>
        <p:nvSpPr>
          <p:cNvPr id="237572" name="Text Box 4">
            <a:extLst>
              <a:ext uri="{FF2B5EF4-FFF2-40B4-BE49-F238E27FC236}">
                <a16:creationId xmlns:a16="http://schemas.microsoft.com/office/drawing/2014/main" id="{B9C896A0-0039-4EAB-A3D7-D7C97308C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1665288"/>
            <a:ext cx="8400056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800" b="0" i="0" dirty="0">
                <a:solidFill>
                  <a:schemeClr val="tx2">
                    <a:lumMod val="50000"/>
                  </a:schemeClr>
                </a:solidFill>
              </a:rPr>
              <a:t> large </a:t>
            </a:r>
            <a:r>
              <a:rPr lang="it-IT" altLang="it-IT" sz="2800" b="0" i="0" dirty="0" err="1">
                <a:solidFill>
                  <a:schemeClr val="tx2">
                    <a:lumMod val="50000"/>
                  </a:schemeClr>
                </a:solidFill>
              </a:rPr>
              <a:t>active</a:t>
            </a:r>
            <a:r>
              <a:rPr lang="it-IT" altLang="it-IT" sz="2800" b="0" i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it-IT" altLang="it-IT" sz="2800" b="0" i="0" dirty="0" err="1">
                <a:solidFill>
                  <a:schemeClr val="tx2">
                    <a:lumMod val="50000"/>
                  </a:schemeClr>
                </a:solidFill>
              </a:rPr>
              <a:t>region</a:t>
            </a:r>
            <a:r>
              <a:rPr lang="it-IT" altLang="it-IT" sz="2800" b="0" i="0" dirty="0"/>
              <a:t>	</a:t>
            </a:r>
            <a:r>
              <a:rPr lang="it-IT" altLang="it-IT" sz="2800" b="0" i="0" dirty="0">
                <a:solidFill>
                  <a:srgbClr val="0000FF"/>
                </a:solidFill>
              </a:rPr>
              <a:t>(</a:t>
            </a:r>
            <a:r>
              <a:rPr lang="en-US" altLang="it-IT" sz="2800" b="0" dirty="0">
                <a:solidFill>
                  <a:srgbClr val="0000FF"/>
                </a:solidFill>
              </a:rPr>
              <a:t>minority carriers limited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it-IT" sz="2800" b="0" dirty="0">
                <a:solidFill>
                  <a:srgbClr val="0000FF"/>
                </a:solidFill>
              </a:rPr>
              <a:t>				only by diffusion</a:t>
            </a:r>
            <a:r>
              <a:rPr lang="it-IT" altLang="it-IT" sz="2800" b="0" i="0" dirty="0">
                <a:solidFill>
                  <a:srgbClr val="0000FF"/>
                </a:solidFill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 b="0" i="0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it-IT" sz="2800" b="0" dirty="0">
                <a:solidFill>
                  <a:schemeClr val="tx2">
                    <a:lumMod val="50000"/>
                  </a:schemeClr>
                </a:solidFill>
              </a:rPr>
              <a:t> radiative recombination speed proportional to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it-IT" sz="2800" b="0" dirty="0">
                <a:solidFill>
                  <a:schemeClr val="tx2">
                    <a:lumMod val="50000"/>
                  </a:schemeClr>
                </a:solidFill>
              </a:rPr>
              <a:t>  carrier concentration</a:t>
            </a:r>
            <a:r>
              <a:rPr lang="it-IT" altLang="it-IT" sz="2800" b="0" i="0" dirty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it-IT" altLang="it-IT" sz="2800" b="0" i="1" dirty="0">
                <a:solidFill>
                  <a:schemeClr val="tx2">
                    <a:lumMod val="50000"/>
                  </a:schemeClr>
                </a:solidFill>
              </a:rPr>
              <a:t>R</a:t>
            </a:r>
            <a:r>
              <a:rPr lang="it-IT" altLang="it-IT" sz="2800" b="0" dirty="0">
                <a:solidFill>
                  <a:schemeClr val="tx2">
                    <a:lumMod val="50000"/>
                  </a:schemeClr>
                </a:solidFill>
              </a:rPr>
              <a:t> = </a:t>
            </a:r>
            <a:r>
              <a:rPr lang="it-IT" altLang="it-IT" sz="2800" b="0" i="1" dirty="0">
                <a:solidFill>
                  <a:schemeClr val="tx2">
                    <a:lumMod val="50000"/>
                  </a:schemeClr>
                </a:solidFill>
              </a:rPr>
              <a:t>Bnp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0" i="0" dirty="0">
                <a:solidFill>
                  <a:srgbClr val="0000FF"/>
                </a:solidFill>
              </a:rPr>
              <a:t>  (</a:t>
            </a:r>
            <a:r>
              <a:rPr lang="en-US" altLang="it-IT" sz="2800" b="0" dirty="0">
                <a:solidFill>
                  <a:srgbClr val="0000FF"/>
                </a:solidFill>
              </a:rPr>
              <a:t>if the active region is large, the concentration –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800" b="0" dirty="0">
                <a:solidFill>
                  <a:srgbClr val="0000FF"/>
                </a:solidFill>
              </a:rPr>
              <a:t>  that is, the number of charges per unit of volume –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800" b="0" dirty="0">
                <a:solidFill>
                  <a:srgbClr val="0000FF"/>
                </a:solidFill>
              </a:rPr>
              <a:t>  is small</a:t>
            </a:r>
            <a:r>
              <a:rPr lang="it-IT" altLang="it-IT" sz="2800" b="0" i="0" dirty="0">
                <a:solidFill>
                  <a:srgbClr val="0000FF"/>
                </a:solidFill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 b="0" i="0" dirty="0">
              <a:solidFill>
                <a:schemeClr val="tx2">
                  <a:lumMod val="50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800" b="0" i="0" dirty="0">
                <a:solidFill>
                  <a:schemeClr val="tx2">
                    <a:lumMod val="50000"/>
                  </a:schemeClr>
                </a:solidFill>
              </a:rPr>
              <a:t> non-</a:t>
            </a:r>
            <a:r>
              <a:rPr lang="it-IT" altLang="it-IT" sz="2800" b="0" i="0" dirty="0" err="1">
                <a:solidFill>
                  <a:schemeClr val="tx2">
                    <a:lumMod val="50000"/>
                  </a:schemeClr>
                </a:solidFill>
              </a:rPr>
              <a:t>localized</a:t>
            </a:r>
            <a:r>
              <a:rPr lang="it-IT" altLang="it-IT" sz="2800" b="0" i="0" dirty="0">
                <a:solidFill>
                  <a:schemeClr val="tx2">
                    <a:lumMod val="50000"/>
                  </a:schemeClr>
                </a:solidFill>
              </a:rPr>
              <a:t> carriers </a:t>
            </a:r>
            <a:r>
              <a:rPr lang="it-IT" altLang="it-IT" sz="2800" b="0" i="0" dirty="0">
                <a:solidFill>
                  <a:srgbClr val="0000FF"/>
                </a:solidFill>
              </a:rPr>
              <a:t>(</a:t>
            </a:r>
            <a:r>
              <a:rPr lang="it-IT" altLang="it-IT" sz="2800" b="0" i="0" dirty="0" err="1">
                <a:solidFill>
                  <a:srgbClr val="0000FF"/>
                </a:solidFill>
              </a:rPr>
              <a:t>unless</a:t>
            </a:r>
            <a:r>
              <a:rPr lang="it-IT" altLang="it-IT" sz="2800" b="0" i="0" dirty="0">
                <a:solidFill>
                  <a:srgbClr val="0000FF"/>
                </a:solidFill>
              </a:rPr>
              <a:t>…)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it-IT" altLang="it-IT" sz="28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0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6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498746D5-CD7F-41BB-821C-0340DE8813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4000" dirty="0"/>
              <a:t>Double </a:t>
            </a:r>
            <a:r>
              <a:rPr lang="it-IT" altLang="it-IT" sz="4000" dirty="0" err="1"/>
              <a:t>heterostructure</a:t>
            </a:r>
            <a:endParaRPr lang="it-IT" altLang="it-IT" sz="4000" dirty="0"/>
          </a:p>
        </p:txBody>
      </p:sp>
      <p:grpSp>
        <p:nvGrpSpPr>
          <p:cNvPr id="14339" name="Group 23">
            <a:extLst>
              <a:ext uri="{FF2B5EF4-FFF2-40B4-BE49-F238E27FC236}">
                <a16:creationId xmlns:a16="http://schemas.microsoft.com/office/drawing/2014/main" id="{6D772E11-77EC-400C-96AD-4DB605026650}"/>
              </a:ext>
            </a:extLst>
          </p:cNvPr>
          <p:cNvGrpSpPr>
            <a:grpSpLocks/>
          </p:cNvGrpSpPr>
          <p:nvPr/>
        </p:nvGrpSpPr>
        <p:grpSpPr bwMode="auto">
          <a:xfrm>
            <a:off x="157163" y="2117725"/>
            <a:ext cx="8872537" cy="2638425"/>
            <a:chOff x="1500" y="5146"/>
            <a:chExt cx="9000" cy="2489"/>
          </a:xfrm>
        </p:grpSpPr>
        <p:pic>
          <p:nvPicPr>
            <p:cNvPr id="14346" name="Picture 24">
              <a:extLst>
                <a:ext uri="{FF2B5EF4-FFF2-40B4-BE49-F238E27FC236}">
                  <a16:creationId xmlns:a16="http://schemas.microsoft.com/office/drawing/2014/main" id="{25CFED4C-EE58-47FB-8408-2E8B68065B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" y="5146"/>
              <a:ext cx="9000" cy="2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7" name="Text Box 25">
              <a:extLst>
                <a:ext uri="{FF2B5EF4-FFF2-40B4-BE49-F238E27FC236}">
                  <a16:creationId xmlns:a16="http://schemas.microsoft.com/office/drawing/2014/main" id="{831A988E-F74B-42CC-B559-322C803FEE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0" y="7080"/>
              <a:ext cx="615" cy="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200" b="0" i="0">
                  <a:latin typeface="Times New Roman" panose="02020603050405020304" pitchFamily="18" charset="0"/>
                </a:rPr>
                <a:t>(</a:t>
              </a:r>
              <a:r>
                <a:rPr lang="it-IT" altLang="it-IT" sz="1200" b="0">
                  <a:latin typeface="Times New Roman" panose="02020603050405020304" pitchFamily="18" charset="0"/>
                </a:rPr>
                <a:t>a</a:t>
              </a:r>
              <a:r>
                <a:rPr lang="it-IT" altLang="it-IT" sz="1200" b="0" i="0">
                  <a:latin typeface="Times New Roman" panose="02020603050405020304" pitchFamily="18" charset="0"/>
                </a:rPr>
                <a:t>)</a:t>
              </a:r>
              <a:endParaRPr lang="it-IT" altLang="it-IT" sz="1800" b="0" i="0"/>
            </a:p>
          </p:txBody>
        </p:sp>
        <p:sp>
          <p:nvSpPr>
            <p:cNvPr id="14348" name="Text Box 26">
              <a:extLst>
                <a:ext uri="{FF2B5EF4-FFF2-40B4-BE49-F238E27FC236}">
                  <a16:creationId xmlns:a16="http://schemas.microsoft.com/office/drawing/2014/main" id="{74A2940E-00EE-4048-BC58-88CC9B4C53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85" y="7080"/>
              <a:ext cx="615" cy="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200" b="0" i="0">
                  <a:latin typeface="Times New Roman" panose="02020603050405020304" pitchFamily="18" charset="0"/>
                </a:rPr>
                <a:t>(</a:t>
              </a:r>
              <a:r>
                <a:rPr lang="it-IT" altLang="it-IT" sz="1200" b="0">
                  <a:latin typeface="Times New Roman" panose="02020603050405020304" pitchFamily="18" charset="0"/>
                </a:rPr>
                <a:t>b</a:t>
              </a:r>
              <a:r>
                <a:rPr lang="it-IT" altLang="it-IT" sz="1200" b="0" i="0">
                  <a:latin typeface="Times New Roman" panose="02020603050405020304" pitchFamily="18" charset="0"/>
                </a:rPr>
                <a:t>)</a:t>
              </a:r>
              <a:endParaRPr lang="it-IT" altLang="it-IT" sz="1800" b="0" i="0"/>
            </a:p>
          </p:txBody>
        </p:sp>
      </p:grpSp>
      <p:sp>
        <p:nvSpPr>
          <p:cNvPr id="71707" name="Text Box 27">
            <a:extLst>
              <a:ext uri="{FF2B5EF4-FFF2-40B4-BE49-F238E27FC236}">
                <a16:creationId xmlns:a16="http://schemas.microsoft.com/office/drawing/2014/main" id="{09D94226-BCD2-49D7-BD71-A1A3DF832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937125"/>
            <a:ext cx="3962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 i="1" dirty="0">
                <a:solidFill>
                  <a:srgbClr val="0000FF"/>
                </a:solidFill>
              </a:rPr>
              <a:t>charges confined within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 i="1" dirty="0">
                <a:solidFill>
                  <a:srgbClr val="0000FF"/>
                </a:solidFill>
              </a:rPr>
              <a:t>narrowest bandgap region</a:t>
            </a:r>
            <a:endParaRPr lang="it-IT" altLang="it-IT" sz="1800" i="1" dirty="0">
              <a:solidFill>
                <a:srgbClr val="0000FF"/>
              </a:solidFill>
            </a:endParaRPr>
          </a:p>
        </p:txBody>
      </p:sp>
      <p:sp>
        <p:nvSpPr>
          <p:cNvPr id="14341" name="Text Box 28">
            <a:extLst>
              <a:ext uri="{FF2B5EF4-FFF2-40B4-BE49-F238E27FC236}">
                <a16:creationId xmlns:a16="http://schemas.microsoft.com/office/drawing/2014/main" id="{47ED3136-4ACB-4587-B43D-EFE04B246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899" y="1647825"/>
            <a:ext cx="27158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/>
              <a:t>HOMOJUNCTION</a:t>
            </a:r>
          </a:p>
        </p:txBody>
      </p:sp>
      <p:sp>
        <p:nvSpPr>
          <p:cNvPr id="71709" name="Text Box 29">
            <a:extLst>
              <a:ext uri="{FF2B5EF4-FFF2-40B4-BE49-F238E27FC236}">
                <a16:creationId xmlns:a16="http://schemas.microsoft.com/office/drawing/2014/main" id="{A420E901-1A16-421B-8CD9-AFFDBBB6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2144" y="1631950"/>
            <a:ext cx="30412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rgbClr val="0000FF"/>
                </a:solidFill>
              </a:rPr>
              <a:t>HETEROJUNCTION</a:t>
            </a:r>
          </a:p>
        </p:txBody>
      </p:sp>
      <p:sp>
        <p:nvSpPr>
          <p:cNvPr id="71711" name="Rectangle 31">
            <a:extLst>
              <a:ext uri="{FF2B5EF4-FFF2-40B4-BE49-F238E27FC236}">
                <a16:creationId xmlns:a16="http://schemas.microsoft.com/office/drawing/2014/main" id="{1E268D1C-610A-4F0B-BDEE-8E4993FD1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0" y="2155825"/>
            <a:ext cx="4257675" cy="2197100"/>
          </a:xfrm>
          <a:prstGeom prst="rect">
            <a:avLst/>
          </a:prstGeom>
          <a:solidFill>
            <a:srgbClr val="FFFF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71710" name="Text Box 30">
            <a:extLst>
              <a:ext uri="{FF2B5EF4-FFF2-40B4-BE49-F238E27FC236}">
                <a16:creationId xmlns:a16="http://schemas.microsoft.com/office/drawing/2014/main" id="{8B16E7B1-1032-4676-800C-7A3757590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2909888"/>
            <a:ext cx="403187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 i="1" dirty="0">
                <a:solidFill>
                  <a:srgbClr val="0000FF"/>
                </a:solidFill>
              </a:rPr>
              <a:t>charges distributed over a distance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 i="1" dirty="0">
                <a:solidFill>
                  <a:srgbClr val="0000FF"/>
                </a:solidFill>
              </a:rPr>
              <a:t>equal to the diffusion length</a:t>
            </a:r>
            <a:endParaRPr lang="it-IT" altLang="it-IT" sz="1800" i="1" dirty="0">
              <a:solidFill>
                <a:srgbClr val="0000FF"/>
              </a:solidFill>
            </a:endParaRPr>
          </a:p>
        </p:txBody>
      </p:sp>
      <p:sp>
        <p:nvSpPr>
          <p:cNvPr id="71712" name="Oval 32">
            <a:extLst>
              <a:ext uri="{FF2B5EF4-FFF2-40B4-BE49-F238E27FC236}">
                <a16:creationId xmlns:a16="http://schemas.microsoft.com/office/drawing/2014/main" id="{624C8E7E-045D-4CDE-AC30-9EC6DEC6F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5363" y="3411538"/>
            <a:ext cx="1816100" cy="492125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717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0.00116 C -0.00903 -0.01135 -0.0408 -0.0213 -0.05191 -0.0213 C -0.12205 -0.0213 -0.19427 0.13726 -0.19427 0.29606 C -0.19427 0.21597 -0.23021 0.13726 -0.26441 0.13726 C -0.30052 0.13726 -0.33455 0.21713 -0.33455 0.29606 C -0.33455 0.25648 -0.3526 0.21597 -0.37066 0.21597 C -0.38871 0.21597 -0.40677 0.25532 -0.40677 0.29606 C -0.40677 0.27569 -0.4158 0.25648 -0.42482 0.25648 C -0.43385 0.25648 -0.44288 0.27685 -0.44288 0.29606 C -0.44288 0.28588 -0.44757 0.27569 -0.45191 0.27569 C -0.45416 0.27569 -0.46094 0.28588 -0.46094 0.29606 C -0.46094 0.29097 -0.46319 0.28588 -0.46562 0.28588 C -0.46562 0.28449 -0.47031 0.29097 -0.47031 0.29606 C -0.47031 0.29328 -0.47031 0.29097 -0.47257 0.29097 C -0.47257 0.29213 -0.475 0.29351 -0.475 0.29606 C -0.475 0.29467 -0.475 0.29328 -0.475 0.29213 C -0.47725 0.29213 -0.47725 0.29351 -0.47725 0.2949 C -0.47969 0.2949 -0.47969 0.29351 -0.47969 0.29213 C -0.48194 0.29213 -0.48194 0.29351 -0.48194 0.2949 " pathEditMode="relative" rAng="0" ptsTypes="AAAAAAAAAAAAAAAAAAA">
                                      <p:cBhvr>
                                        <p:cTn id="25" dur="1000" fill="hold"/>
                                        <p:tgtEl>
                                          <p:spTgt spid="717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97" y="1384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1000" fill="hold"/>
                                        <p:tgtEl>
                                          <p:spTgt spid="717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7" grpId="0"/>
      <p:bldP spid="71710" grpId="0"/>
      <p:bldP spid="71710" grpId="1"/>
      <p:bldP spid="71710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5">
            <a:extLst>
              <a:ext uri="{FF2B5EF4-FFF2-40B4-BE49-F238E27FC236}">
                <a16:creationId xmlns:a16="http://schemas.microsoft.com/office/drawing/2014/main" id="{BAD4E182-EACC-4141-87FD-701E04B0BFFC}"/>
              </a:ext>
            </a:extLst>
          </p:cNvPr>
          <p:cNvGrpSpPr>
            <a:grpSpLocks/>
          </p:cNvGrpSpPr>
          <p:nvPr/>
        </p:nvGrpSpPr>
        <p:grpSpPr bwMode="auto">
          <a:xfrm>
            <a:off x="184150" y="2387600"/>
            <a:ext cx="8816975" cy="2806700"/>
            <a:chOff x="1980" y="3855"/>
            <a:chExt cx="8025" cy="2041"/>
          </a:xfrm>
        </p:grpSpPr>
        <p:pic>
          <p:nvPicPr>
            <p:cNvPr id="15370" name="Picture 6">
              <a:extLst>
                <a:ext uri="{FF2B5EF4-FFF2-40B4-BE49-F238E27FC236}">
                  <a16:creationId xmlns:a16="http://schemas.microsoft.com/office/drawing/2014/main" id="{3FCD19C7-B4B5-44AB-B0E6-2A718213FA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0" y="3886"/>
              <a:ext cx="8025" cy="2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1" name="Rectangle 7">
              <a:extLst>
                <a:ext uri="{FF2B5EF4-FFF2-40B4-BE49-F238E27FC236}">
                  <a16:creationId xmlns:a16="http://schemas.microsoft.com/office/drawing/2014/main" id="{51294609-1A0F-4B5E-8E12-04BF466BC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5" y="3855"/>
              <a:ext cx="405" cy="2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1800"/>
            </a:p>
          </p:txBody>
        </p:sp>
      </p:grpSp>
      <p:sp>
        <p:nvSpPr>
          <p:cNvPr id="15363" name="Rectangle 8">
            <a:extLst>
              <a:ext uri="{FF2B5EF4-FFF2-40B4-BE49-F238E27FC236}">
                <a16:creationId xmlns:a16="http://schemas.microsoft.com/office/drawing/2014/main" id="{93270733-C6DF-449B-943B-66F28D7EE5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it-IT" altLang="it-IT"/>
              <a:t>Quantum-well</a:t>
            </a:r>
          </a:p>
        </p:txBody>
      </p:sp>
      <p:sp>
        <p:nvSpPr>
          <p:cNvPr id="218121" name="Text Box 9">
            <a:extLst>
              <a:ext uri="{FF2B5EF4-FFF2-40B4-BE49-F238E27FC236}">
                <a16:creationId xmlns:a16="http://schemas.microsoft.com/office/drawing/2014/main" id="{AD78EC4C-8F26-4128-8B76-A645E7F48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467" y="1647825"/>
            <a:ext cx="36086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/>
              <a:t>DOUBLE HETEROSTRUCTURE</a:t>
            </a:r>
          </a:p>
        </p:txBody>
      </p:sp>
      <p:sp>
        <p:nvSpPr>
          <p:cNvPr id="218122" name="Text Box 10">
            <a:extLst>
              <a:ext uri="{FF2B5EF4-FFF2-40B4-BE49-F238E27FC236}">
                <a16:creationId xmlns:a16="http://schemas.microsoft.com/office/drawing/2014/main" id="{0CDBD871-08F6-4AFC-AA87-22D3AD142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323" y="1631950"/>
            <a:ext cx="35788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>
                <a:solidFill>
                  <a:srgbClr val="0000FF"/>
                </a:solidFill>
              </a:rPr>
              <a:t>QUANTUM-WELL STRUCTURE</a:t>
            </a:r>
          </a:p>
        </p:txBody>
      </p:sp>
      <p:sp>
        <p:nvSpPr>
          <p:cNvPr id="218124" name="Rectangle 12">
            <a:extLst>
              <a:ext uri="{FF2B5EF4-FFF2-40B4-BE49-F238E27FC236}">
                <a16:creationId xmlns:a16="http://schemas.microsoft.com/office/drawing/2014/main" id="{F0EDBB88-D913-4524-AE18-4B6CEB33B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2481263"/>
            <a:ext cx="4659313" cy="2671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 b="0" i="0"/>
          </a:p>
        </p:txBody>
      </p:sp>
      <p:sp>
        <p:nvSpPr>
          <p:cNvPr id="218127" name="Text Box 15">
            <a:extLst>
              <a:ext uri="{FF2B5EF4-FFF2-40B4-BE49-F238E27FC236}">
                <a16:creationId xmlns:a16="http://schemas.microsoft.com/office/drawing/2014/main" id="{7B5117B3-6B8E-4A80-90C8-D138766DB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" y="3071813"/>
            <a:ext cx="390042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400" b="0" i="0" dirty="0">
                <a:solidFill>
                  <a:srgbClr val="0000FF"/>
                </a:solidFill>
              </a:rPr>
              <a:t> </a:t>
            </a:r>
            <a:r>
              <a:rPr lang="it-IT" altLang="it-IT" sz="2400" b="0" dirty="0" err="1">
                <a:solidFill>
                  <a:srgbClr val="0000FF"/>
                </a:solidFill>
              </a:rPr>
              <a:t>localization</a:t>
            </a:r>
            <a:r>
              <a:rPr lang="it-IT" altLang="it-IT" sz="2400" b="0" dirty="0">
                <a:solidFill>
                  <a:srgbClr val="0000FF"/>
                </a:solidFill>
              </a:rPr>
              <a:t> </a:t>
            </a:r>
            <a:r>
              <a:rPr lang="it-IT" altLang="it-IT" sz="2400" b="0" dirty="0" err="1">
                <a:solidFill>
                  <a:srgbClr val="0000FF"/>
                </a:solidFill>
              </a:rPr>
              <a:t>increases</a:t>
            </a:r>
            <a:endParaRPr lang="it-IT" altLang="it-IT" sz="2400" b="0" i="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it-IT" altLang="it-IT" sz="2400" b="0" i="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400" b="0" i="0" dirty="0">
                <a:solidFill>
                  <a:srgbClr val="0000FF"/>
                </a:solidFill>
              </a:rPr>
              <a:t> self-</a:t>
            </a:r>
            <a:r>
              <a:rPr lang="it-IT" altLang="it-IT" sz="2400" b="0" i="0" dirty="0" err="1">
                <a:solidFill>
                  <a:srgbClr val="0000FF"/>
                </a:solidFill>
              </a:rPr>
              <a:t>absorption</a:t>
            </a:r>
            <a:r>
              <a:rPr lang="it-IT" altLang="it-IT" sz="2400" b="0" i="0" dirty="0">
                <a:solidFill>
                  <a:srgbClr val="0000FF"/>
                </a:solidFill>
              </a:rPr>
              <a:t> </a:t>
            </a:r>
            <a:r>
              <a:rPr lang="it-IT" altLang="it-IT" sz="2400" b="0" i="0" dirty="0" err="1">
                <a:solidFill>
                  <a:srgbClr val="0000FF"/>
                </a:solidFill>
              </a:rPr>
              <a:t>decreases</a:t>
            </a:r>
            <a:endParaRPr lang="it-IT" altLang="it-IT" sz="2400" b="0" i="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0" i="0" dirty="0">
                <a:solidFill>
                  <a:srgbClr val="0000FF"/>
                </a:solidFill>
              </a:rPr>
              <a:t>  (</a:t>
            </a:r>
            <a:r>
              <a:rPr lang="it-IT" altLang="it-IT" sz="2400" b="0" i="1" dirty="0" err="1">
                <a:solidFill>
                  <a:srgbClr val="0000FF"/>
                </a:solidFill>
              </a:rPr>
              <a:t>thin</a:t>
            </a:r>
            <a:r>
              <a:rPr lang="it-IT" altLang="it-IT" sz="2400" b="0" i="1" dirty="0">
                <a:solidFill>
                  <a:srgbClr val="0000FF"/>
                </a:solidFill>
              </a:rPr>
              <a:t> </a:t>
            </a:r>
            <a:r>
              <a:rPr lang="it-IT" altLang="it-IT" sz="2400" b="0" i="1" dirty="0" err="1">
                <a:solidFill>
                  <a:srgbClr val="0000FF"/>
                </a:solidFill>
              </a:rPr>
              <a:t>active</a:t>
            </a:r>
            <a:r>
              <a:rPr lang="it-IT" altLang="it-IT" sz="2400" b="0" i="1" dirty="0">
                <a:solidFill>
                  <a:srgbClr val="0000FF"/>
                </a:solidFill>
              </a:rPr>
              <a:t> </a:t>
            </a:r>
            <a:r>
              <a:rPr lang="it-IT" altLang="it-IT" sz="2400" b="0" i="1" dirty="0" err="1">
                <a:solidFill>
                  <a:srgbClr val="0000FF"/>
                </a:solidFill>
              </a:rPr>
              <a:t>region</a:t>
            </a:r>
            <a:r>
              <a:rPr lang="it-IT" altLang="it-IT" sz="2400" b="0" i="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2" name="Freccia in giù 1">
            <a:extLst>
              <a:ext uri="{FF2B5EF4-FFF2-40B4-BE49-F238E27FC236}">
                <a16:creationId xmlns:a16="http://schemas.microsoft.com/office/drawing/2014/main" id="{654D4E24-8FC0-4A51-A57D-C0083DD9C8EF}"/>
              </a:ext>
            </a:extLst>
          </p:cNvPr>
          <p:cNvSpPr/>
          <p:nvPr/>
        </p:nvSpPr>
        <p:spPr bwMode="auto">
          <a:xfrm>
            <a:off x="6273800" y="3278188"/>
            <a:ext cx="647700" cy="1317625"/>
          </a:xfrm>
          <a:prstGeom prst="downArrow">
            <a:avLst/>
          </a:prstGeom>
          <a:gradFill>
            <a:gsLst>
              <a:gs pos="0">
                <a:srgbClr val="00FF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11" name="AutoShape 62">
            <a:extLst>
              <a:ext uri="{FF2B5EF4-FFF2-40B4-BE49-F238E27FC236}">
                <a16:creationId xmlns:a16="http://schemas.microsoft.com/office/drawing/2014/main" id="{A856AA60-34B3-40E0-AACC-D4CDCF011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5800" y="3811588"/>
            <a:ext cx="1851025" cy="969962"/>
          </a:xfrm>
          <a:prstGeom prst="lightningBol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8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18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8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8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8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8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8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8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21" grpId="0"/>
      <p:bldP spid="218122" grpId="0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2DD39C4-5B28-442E-B631-F004195329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6267" y="274638"/>
            <a:ext cx="8822266" cy="1143000"/>
          </a:xfrm>
        </p:spPr>
        <p:txBody>
          <a:bodyPr/>
          <a:lstStyle/>
          <a:p>
            <a:pPr eaLnBrk="1" hangingPunct="1"/>
            <a:r>
              <a:rPr lang="it-IT" altLang="it-IT" sz="3200" dirty="0"/>
              <a:t>Separate </a:t>
            </a:r>
            <a:r>
              <a:rPr lang="it-IT" altLang="it-IT" sz="3200" dirty="0" err="1"/>
              <a:t>Confinement</a:t>
            </a:r>
            <a:r>
              <a:rPr lang="it-IT" altLang="it-IT" sz="3200" dirty="0"/>
              <a:t> </a:t>
            </a:r>
            <a:r>
              <a:rPr lang="it-IT" altLang="it-IT" sz="3200" dirty="0" err="1"/>
              <a:t>Heterostructures</a:t>
            </a:r>
            <a:r>
              <a:rPr lang="it-IT" altLang="it-IT" sz="3200" dirty="0"/>
              <a:t> (</a:t>
            </a:r>
            <a:r>
              <a:rPr lang="it-IT" altLang="it-IT" sz="3200" dirty="0" err="1"/>
              <a:t>SCHs</a:t>
            </a:r>
            <a:r>
              <a:rPr lang="it-IT" altLang="it-IT" sz="3200" dirty="0"/>
              <a:t>)</a:t>
            </a:r>
          </a:p>
        </p:txBody>
      </p:sp>
      <p:pic>
        <p:nvPicPr>
          <p:cNvPr id="220164" name="Picture 4">
            <a:extLst>
              <a:ext uri="{FF2B5EF4-FFF2-40B4-BE49-F238E27FC236}">
                <a16:creationId xmlns:a16="http://schemas.microsoft.com/office/drawing/2014/main" id="{148C129D-5D3E-4844-B17A-68F115EC0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3298825"/>
            <a:ext cx="8586787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8" name="Rectangle 8">
            <a:extLst>
              <a:ext uri="{FF2B5EF4-FFF2-40B4-BE49-F238E27FC236}">
                <a16:creationId xmlns:a16="http://schemas.microsoft.com/office/drawing/2014/main" id="{EC179529-9682-4E00-9BCD-D89C69509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214563"/>
            <a:ext cx="82153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>
                <a:solidFill>
                  <a:schemeClr val="tx2">
                    <a:lumMod val="50000"/>
                  </a:schemeClr>
                </a:solidFill>
              </a:rPr>
              <a:t>In a double heterostructure, the narrower bandgap region usually also has a higher refractive index</a:t>
            </a:r>
            <a:endParaRPr lang="it-IT" altLang="it-IT" sz="1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0169" name="Text Box 9">
            <a:extLst>
              <a:ext uri="{FF2B5EF4-FFF2-40B4-BE49-F238E27FC236}">
                <a16:creationId xmlns:a16="http://schemas.microsoft.com/office/drawing/2014/main" id="{2560D983-3910-4CD9-80CA-46F2D2206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9688" y="4135438"/>
            <a:ext cx="33393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chemeClr val="accent3">
                    <a:lumMod val="10000"/>
                  </a:schemeClr>
                </a:solidFill>
              </a:rPr>
              <a:t>even</a:t>
            </a:r>
            <a:r>
              <a:rPr lang="it-IT" altLang="it-IT" sz="1800" dirty="0">
                <a:solidFill>
                  <a:schemeClr val="accent3">
                    <a:lumMod val="10000"/>
                  </a:schemeClr>
                </a:solidFill>
              </a:rPr>
              <a:t> </a:t>
            </a:r>
            <a:r>
              <a:rPr lang="it-IT" altLang="it-IT" sz="1800" dirty="0" err="1">
                <a:solidFill>
                  <a:schemeClr val="accent3">
                    <a:lumMod val="10000"/>
                  </a:schemeClr>
                </a:solidFill>
              </a:rPr>
              <a:t>photons</a:t>
            </a:r>
            <a:r>
              <a:rPr lang="it-IT" altLang="it-IT" sz="1800" dirty="0">
                <a:solidFill>
                  <a:schemeClr val="accent3">
                    <a:lumMod val="10000"/>
                  </a:schemeClr>
                </a:solidFill>
              </a:rPr>
              <a:t> are </a:t>
            </a:r>
            <a:r>
              <a:rPr lang="it-IT" altLang="it-IT" sz="1800" dirty="0" err="1">
                <a:solidFill>
                  <a:schemeClr val="accent3">
                    <a:lumMod val="10000"/>
                  </a:schemeClr>
                </a:solidFill>
              </a:rPr>
              <a:t>confined</a:t>
            </a:r>
            <a:r>
              <a:rPr lang="it-IT" altLang="it-IT" sz="1800" dirty="0">
                <a:solidFill>
                  <a:schemeClr val="accent3">
                    <a:lumMod val="10000"/>
                  </a:schemeClr>
                </a:solidFill>
              </a:rPr>
              <a:t> !!</a:t>
            </a:r>
          </a:p>
        </p:txBody>
      </p:sp>
      <p:sp>
        <p:nvSpPr>
          <p:cNvPr id="220170" name="AutoShape 10">
            <a:extLst>
              <a:ext uri="{FF2B5EF4-FFF2-40B4-BE49-F238E27FC236}">
                <a16:creationId xmlns:a16="http://schemas.microsoft.com/office/drawing/2014/main" id="{4406EC99-2B02-4C77-9A38-DB5A5C40D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9200" y="3054350"/>
            <a:ext cx="1320800" cy="8413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0171" name="Line 11">
            <a:extLst>
              <a:ext uri="{FF2B5EF4-FFF2-40B4-BE49-F238E27FC236}">
                <a16:creationId xmlns:a16="http://schemas.microsoft.com/office/drawing/2014/main" id="{D8AA1417-0975-4D88-A3D4-51E7717BB0C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19313" y="3025775"/>
            <a:ext cx="768350" cy="754063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20172" name="Text Box 12">
            <a:extLst>
              <a:ext uri="{FF2B5EF4-FFF2-40B4-BE49-F238E27FC236}">
                <a16:creationId xmlns:a16="http://schemas.microsoft.com/office/drawing/2014/main" id="{1ECB0D49-7A75-4DEF-81AF-6D2615A13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2550" y="2466975"/>
            <a:ext cx="2127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chemeClr val="tx2">
                    <a:lumMod val="75000"/>
                  </a:schemeClr>
                </a:solidFill>
              </a:rPr>
              <a:t>confined</a:t>
            </a:r>
            <a:r>
              <a:rPr lang="it-IT" altLang="it-IT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altLang="it-IT" sz="1800" dirty="0" err="1">
                <a:solidFill>
                  <a:schemeClr val="tx2">
                    <a:lumMod val="75000"/>
                  </a:schemeClr>
                </a:solidFill>
              </a:rPr>
              <a:t>charges</a:t>
            </a:r>
            <a:endParaRPr lang="it-IT" altLang="it-IT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0173" name="Line 13">
            <a:extLst>
              <a:ext uri="{FF2B5EF4-FFF2-40B4-BE49-F238E27FC236}">
                <a16:creationId xmlns:a16="http://schemas.microsoft.com/office/drawing/2014/main" id="{DF6E1F6F-FB1A-4064-8359-F542678E70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25713" y="3330575"/>
            <a:ext cx="768350" cy="754063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20174" name="Text Box 14">
            <a:extLst>
              <a:ext uri="{FF2B5EF4-FFF2-40B4-BE49-F238E27FC236}">
                <a16:creationId xmlns:a16="http://schemas.microsoft.com/office/drawing/2014/main" id="{30CB0738-F3BA-45FA-B0B8-43916C6FA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8950" y="2771775"/>
            <a:ext cx="212109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rgbClr val="0000FF"/>
                </a:solidFill>
              </a:rPr>
              <a:t>confined</a:t>
            </a:r>
            <a:r>
              <a:rPr lang="it-IT" altLang="it-IT" sz="1800" dirty="0">
                <a:solidFill>
                  <a:srgbClr val="0000FF"/>
                </a:solidFill>
              </a:rPr>
              <a:t> </a:t>
            </a:r>
            <a:r>
              <a:rPr lang="it-IT" altLang="it-IT" sz="1800" dirty="0" err="1">
                <a:solidFill>
                  <a:srgbClr val="0000FF"/>
                </a:solidFill>
              </a:rPr>
              <a:t>photons</a:t>
            </a:r>
            <a:endParaRPr lang="it-IT" altLang="it-IT" sz="1800" dirty="0">
              <a:solidFill>
                <a:srgbClr val="0000FF"/>
              </a:solidFill>
            </a:endParaRPr>
          </a:p>
        </p:txBody>
      </p:sp>
      <p:sp>
        <p:nvSpPr>
          <p:cNvPr id="220175" name="Rectangle 15">
            <a:extLst>
              <a:ext uri="{FF2B5EF4-FFF2-40B4-BE49-F238E27FC236}">
                <a16:creationId xmlns:a16="http://schemas.microsoft.com/office/drawing/2014/main" id="{7EB66D18-5F86-4316-AD23-E87A6413D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6325" y="3325813"/>
            <a:ext cx="3970338" cy="1284287"/>
          </a:xfrm>
          <a:prstGeom prst="rect">
            <a:avLst/>
          </a:prstGeom>
          <a:solidFill>
            <a:srgbClr val="FFFFFF"/>
          </a:solidFill>
          <a:ln w="38100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0176" name="Text Box 16">
            <a:extLst>
              <a:ext uri="{FF2B5EF4-FFF2-40B4-BE49-F238E27FC236}">
                <a16:creationId xmlns:a16="http://schemas.microsoft.com/office/drawing/2014/main" id="{0A9D872E-926C-472B-8882-8167F6D1B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0350" y="3630613"/>
            <a:ext cx="2609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>
                <a:solidFill>
                  <a:srgbClr val="0000FF"/>
                </a:solidFill>
              </a:rPr>
              <a:t>Separate </a:t>
            </a:r>
            <a:r>
              <a:rPr lang="it-IT" altLang="it-IT" sz="1800" dirty="0" err="1">
                <a:solidFill>
                  <a:srgbClr val="0000FF"/>
                </a:solidFill>
              </a:rPr>
              <a:t>Confinement</a:t>
            </a:r>
            <a:endParaRPr lang="it-IT" altLang="it-IT" sz="1800" dirty="0">
              <a:solidFill>
                <a:srgbClr val="0000FF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rgbClr val="0000FF"/>
                </a:solidFill>
              </a:rPr>
              <a:t>Heterostructure</a:t>
            </a:r>
            <a:r>
              <a:rPr lang="it-IT" altLang="it-IT" sz="1800" dirty="0">
                <a:solidFill>
                  <a:srgbClr val="0000FF"/>
                </a:solidFill>
              </a:rPr>
              <a:t> (SCH)</a:t>
            </a:r>
          </a:p>
        </p:txBody>
      </p:sp>
      <p:sp>
        <p:nvSpPr>
          <p:cNvPr id="220177" name="Text Box 17">
            <a:extLst>
              <a:ext uri="{FF2B5EF4-FFF2-40B4-BE49-F238E27FC236}">
                <a16:creationId xmlns:a16="http://schemas.microsoft.com/office/drawing/2014/main" id="{A2830676-6B7F-4965-8429-6370DD12D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0725" y="2406650"/>
            <a:ext cx="4235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chemeClr val="tx2">
                    <a:lumMod val="50000"/>
                  </a:schemeClr>
                </a:solidFill>
              </a:rPr>
              <a:t>GRaded</a:t>
            </a:r>
            <a:r>
              <a:rPr lang="it-IT" altLang="it-IT" sz="18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it-IT" altLang="it-IT" sz="1800" dirty="0" err="1">
                <a:solidFill>
                  <a:schemeClr val="tx2">
                    <a:lumMod val="50000"/>
                  </a:schemeClr>
                </a:solidFill>
              </a:rPr>
              <a:t>INdex</a:t>
            </a:r>
            <a:r>
              <a:rPr lang="it-IT" altLang="it-IT" sz="1800" dirty="0">
                <a:solidFill>
                  <a:schemeClr val="tx2">
                    <a:lumMod val="50000"/>
                  </a:schemeClr>
                </a:solidFill>
              </a:rPr>
              <a:t> Separate </a:t>
            </a:r>
            <a:r>
              <a:rPr lang="it-IT" altLang="it-IT" sz="1800" dirty="0" err="1">
                <a:solidFill>
                  <a:schemeClr val="tx2">
                    <a:lumMod val="50000"/>
                  </a:schemeClr>
                </a:solidFill>
              </a:rPr>
              <a:t>Confinement</a:t>
            </a:r>
            <a:endParaRPr lang="it-IT" altLang="it-IT" sz="1800" dirty="0">
              <a:solidFill>
                <a:schemeClr val="tx2">
                  <a:lumMod val="50000"/>
                </a:schemeClr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chemeClr val="tx2">
                    <a:lumMod val="50000"/>
                  </a:schemeClr>
                </a:solidFill>
              </a:rPr>
              <a:t>Heterostructure</a:t>
            </a:r>
            <a:r>
              <a:rPr lang="it-IT" altLang="it-IT" sz="1800" dirty="0">
                <a:solidFill>
                  <a:schemeClr val="tx2">
                    <a:lumMod val="50000"/>
                  </a:schemeClr>
                </a:solidFill>
              </a:rPr>
              <a:t> (GRINSCH)</a:t>
            </a:r>
          </a:p>
        </p:txBody>
      </p:sp>
      <p:sp>
        <p:nvSpPr>
          <p:cNvPr id="220178" name="Text Box 18">
            <a:extLst>
              <a:ext uri="{FF2B5EF4-FFF2-40B4-BE49-F238E27FC236}">
                <a16:creationId xmlns:a16="http://schemas.microsoft.com/office/drawing/2014/main" id="{1EB6F720-CCDB-448A-8416-E90159B77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4169" y="5803900"/>
            <a:ext cx="533992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>
                <a:solidFill>
                  <a:schemeClr val="tx2">
                    <a:lumMod val="75000"/>
                  </a:schemeClr>
                </a:solidFill>
              </a:rPr>
              <a:t>improves the overlap between the optical wave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>
                <a:solidFill>
                  <a:schemeClr val="tx2">
                    <a:lumMod val="75000"/>
                  </a:schemeClr>
                </a:solidFill>
              </a:rPr>
              <a:t>and quantum well regions</a:t>
            </a:r>
            <a:endParaRPr lang="it-IT" altLang="it-IT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0179" name="Line 19">
            <a:extLst>
              <a:ext uri="{FF2B5EF4-FFF2-40B4-BE49-F238E27FC236}">
                <a16:creationId xmlns:a16="http://schemas.microsoft.com/office/drawing/2014/main" id="{A9A3B19F-1E99-421E-A47E-3B5B2E2F2C7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13538" y="4672013"/>
            <a:ext cx="1587" cy="1141412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0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16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20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20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220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2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20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0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0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20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17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17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220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17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17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220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220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220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220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220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39593E-6 L -0.48959 -0.17784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220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79" y="-8904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17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17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2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2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8" grpId="0"/>
      <p:bldP spid="220168" grpId="1"/>
      <p:bldP spid="220169" grpId="0"/>
      <p:bldP spid="220169" grpId="1"/>
      <p:bldP spid="220172" grpId="0"/>
      <p:bldP spid="220172" grpId="1"/>
      <p:bldP spid="220174" grpId="0"/>
      <p:bldP spid="220174" grpId="1"/>
      <p:bldP spid="220176" grpId="0"/>
      <p:bldP spid="220176" grpId="1"/>
      <p:bldP spid="220177" grpId="0"/>
      <p:bldP spid="22017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74B13D88-61A1-4DC0-BA15-568BF68B85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dirty="0"/>
              <a:t>Carrier Loss</a:t>
            </a:r>
          </a:p>
        </p:txBody>
      </p:sp>
      <p:pic>
        <p:nvPicPr>
          <p:cNvPr id="17411" name="Picture 4">
            <a:extLst>
              <a:ext uri="{FF2B5EF4-FFF2-40B4-BE49-F238E27FC236}">
                <a16:creationId xmlns:a16="http://schemas.microsoft.com/office/drawing/2014/main" id="{7DA7354B-C9B2-4B75-A28A-04F8ED54A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1754188"/>
            <a:ext cx="8094662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1189" name="Rectangle 5">
            <a:extLst>
              <a:ext uri="{FF2B5EF4-FFF2-40B4-BE49-F238E27FC236}">
                <a16:creationId xmlns:a16="http://schemas.microsoft.com/office/drawing/2014/main" id="{A8848AA7-02B1-4307-9200-BF13DA9DB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0175" y="5592659"/>
            <a:ext cx="650769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2400" dirty="0">
                <a:solidFill>
                  <a:schemeClr val="tx2">
                    <a:lumMod val="50000"/>
                  </a:schemeClr>
                </a:solidFill>
              </a:rPr>
              <a:t>Analogy of the bucket of water...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2400" dirty="0">
                <a:solidFill>
                  <a:schemeClr val="tx2">
                    <a:lumMod val="50000"/>
                  </a:schemeClr>
                </a:solidFill>
              </a:rPr>
              <a:t>too much water and the bucket overflows!</a:t>
            </a:r>
            <a:endParaRPr lang="it-IT" altLang="it-IT" sz="2400" i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413" name="Freeform 6">
            <a:extLst>
              <a:ext uri="{FF2B5EF4-FFF2-40B4-BE49-F238E27FC236}">
                <a16:creationId xmlns:a16="http://schemas.microsoft.com/office/drawing/2014/main" id="{6E6E5A8D-8634-4E3B-BB0D-3E95CE3D37E5}"/>
              </a:ext>
            </a:extLst>
          </p:cNvPr>
          <p:cNvSpPr>
            <a:spLocks/>
          </p:cNvSpPr>
          <p:nvPr/>
        </p:nvSpPr>
        <p:spPr bwMode="auto">
          <a:xfrm>
            <a:off x="1204913" y="2263775"/>
            <a:ext cx="2074862" cy="1089025"/>
          </a:xfrm>
          <a:custGeom>
            <a:avLst/>
            <a:gdLst>
              <a:gd name="T0" fmla="*/ 0 w 1307"/>
              <a:gd name="T1" fmla="*/ 0 h 686"/>
              <a:gd name="T2" fmla="*/ 2147483646 w 1307"/>
              <a:gd name="T3" fmla="*/ 2147483646 h 686"/>
              <a:gd name="T4" fmla="*/ 2147483646 w 1307"/>
              <a:gd name="T5" fmla="*/ 2147483646 h 686"/>
              <a:gd name="T6" fmla="*/ 2147483646 w 1307"/>
              <a:gd name="T7" fmla="*/ 2147483646 h 686"/>
              <a:gd name="T8" fmla="*/ 2147483646 w 1307"/>
              <a:gd name="T9" fmla="*/ 2147483646 h 686"/>
              <a:gd name="T10" fmla="*/ 2147483646 w 1307"/>
              <a:gd name="T11" fmla="*/ 2147483646 h 686"/>
              <a:gd name="T12" fmla="*/ 2147483646 w 1307"/>
              <a:gd name="T13" fmla="*/ 2147483646 h 686"/>
              <a:gd name="T14" fmla="*/ 2147483646 w 1307"/>
              <a:gd name="T15" fmla="*/ 2147483646 h 686"/>
              <a:gd name="T16" fmla="*/ 0 w 1307"/>
              <a:gd name="T17" fmla="*/ 0 h 68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307" h="686">
                <a:moveTo>
                  <a:pt x="0" y="0"/>
                </a:moveTo>
                <a:lnTo>
                  <a:pt x="82" y="329"/>
                </a:lnTo>
                <a:lnTo>
                  <a:pt x="558" y="357"/>
                </a:lnTo>
                <a:lnTo>
                  <a:pt x="759" y="357"/>
                </a:lnTo>
                <a:lnTo>
                  <a:pt x="878" y="567"/>
                </a:lnTo>
                <a:lnTo>
                  <a:pt x="969" y="686"/>
                </a:lnTo>
                <a:lnTo>
                  <a:pt x="1216" y="686"/>
                </a:lnTo>
                <a:lnTo>
                  <a:pt x="1307" y="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21191" name="Freeform 7">
            <a:extLst>
              <a:ext uri="{FF2B5EF4-FFF2-40B4-BE49-F238E27FC236}">
                <a16:creationId xmlns:a16="http://schemas.microsoft.com/office/drawing/2014/main" id="{76A00AC1-CFF3-4B61-84A0-6D9E8683C507}"/>
              </a:ext>
            </a:extLst>
          </p:cNvPr>
          <p:cNvSpPr>
            <a:spLocks/>
          </p:cNvSpPr>
          <p:nvPr/>
        </p:nvSpPr>
        <p:spPr bwMode="auto">
          <a:xfrm>
            <a:off x="5384800" y="2206625"/>
            <a:ext cx="2235200" cy="1117600"/>
          </a:xfrm>
          <a:custGeom>
            <a:avLst/>
            <a:gdLst>
              <a:gd name="T0" fmla="*/ 0 w 1408"/>
              <a:gd name="T1" fmla="*/ 0 h 704"/>
              <a:gd name="T2" fmla="*/ 2147483646 w 1408"/>
              <a:gd name="T3" fmla="*/ 2147483646 h 704"/>
              <a:gd name="T4" fmla="*/ 2147483646 w 1408"/>
              <a:gd name="T5" fmla="*/ 2147483646 h 704"/>
              <a:gd name="T6" fmla="*/ 2147483646 w 1408"/>
              <a:gd name="T7" fmla="*/ 2147483646 h 704"/>
              <a:gd name="T8" fmla="*/ 2147483646 w 1408"/>
              <a:gd name="T9" fmla="*/ 2147483646 h 704"/>
              <a:gd name="T10" fmla="*/ 2147483646 w 1408"/>
              <a:gd name="T11" fmla="*/ 2147483646 h 704"/>
              <a:gd name="T12" fmla="*/ 2147483646 w 1408"/>
              <a:gd name="T13" fmla="*/ 0 h 704"/>
              <a:gd name="T14" fmla="*/ 0 w 1408"/>
              <a:gd name="T15" fmla="*/ 0 h 7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08" h="704">
                <a:moveTo>
                  <a:pt x="0" y="0"/>
                </a:moveTo>
                <a:lnTo>
                  <a:pt x="128" y="704"/>
                </a:lnTo>
                <a:lnTo>
                  <a:pt x="402" y="695"/>
                </a:lnTo>
                <a:lnTo>
                  <a:pt x="466" y="448"/>
                </a:lnTo>
                <a:lnTo>
                  <a:pt x="549" y="393"/>
                </a:lnTo>
                <a:lnTo>
                  <a:pt x="1317" y="347"/>
                </a:lnTo>
                <a:lnTo>
                  <a:pt x="140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21195" name="Rectangle 11">
            <a:extLst>
              <a:ext uri="{FF2B5EF4-FFF2-40B4-BE49-F238E27FC236}">
                <a16:creationId xmlns:a16="http://schemas.microsoft.com/office/drawing/2014/main" id="{BCDF1DA2-36DA-4218-B4F7-00216C6D4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2913" y="3279775"/>
            <a:ext cx="1377950" cy="2174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1196" name="Rectangle 12">
            <a:extLst>
              <a:ext uri="{FF2B5EF4-FFF2-40B4-BE49-F238E27FC236}">
                <a16:creationId xmlns:a16="http://schemas.microsoft.com/office/drawing/2014/main" id="{7CCA95CA-1664-497B-8AE8-5E2129994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2688" y="3278188"/>
            <a:ext cx="1189037" cy="203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1194" name="Line 10">
            <a:extLst>
              <a:ext uri="{FF2B5EF4-FFF2-40B4-BE49-F238E27FC236}">
                <a16:creationId xmlns:a16="http://schemas.microsoft.com/office/drawing/2014/main" id="{9444419F-995F-41F2-91EC-BCDB1D09839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51425" y="3395663"/>
            <a:ext cx="3033713" cy="0"/>
          </a:xfrm>
          <a:prstGeom prst="line">
            <a:avLst/>
          </a:prstGeom>
          <a:noFill/>
          <a:ln w="38100">
            <a:solidFill>
              <a:srgbClr val="FF3300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21197" name="Text Box 13">
            <a:extLst>
              <a:ext uri="{FF2B5EF4-FFF2-40B4-BE49-F238E27FC236}">
                <a16:creationId xmlns:a16="http://schemas.microsoft.com/office/drawing/2014/main" id="{E1F4BB26-CFB2-4736-A32B-C02E0D45D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2847" y="1793875"/>
            <a:ext cx="19928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rgbClr val="0000FF"/>
                </a:solidFill>
              </a:rPr>
              <a:t>saturation</a:t>
            </a:r>
            <a:r>
              <a:rPr lang="it-IT" altLang="it-IT" sz="1800" dirty="0">
                <a:solidFill>
                  <a:srgbClr val="0000FF"/>
                </a:solidFill>
              </a:rPr>
              <a:t> of the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>
                <a:solidFill>
                  <a:srgbClr val="0000FF"/>
                </a:solidFill>
              </a:rPr>
              <a:t>optical </a:t>
            </a:r>
            <a:r>
              <a:rPr lang="it-IT" altLang="it-IT" sz="1800" dirty="0" err="1">
                <a:solidFill>
                  <a:srgbClr val="0000FF"/>
                </a:solidFill>
              </a:rPr>
              <a:t>intensity</a:t>
            </a:r>
            <a:endParaRPr lang="it-IT" altLang="it-IT" sz="1800" dirty="0">
              <a:solidFill>
                <a:srgbClr val="0000FF"/>
              </a:solidFill>
            </a:endParaRPr>
          </a:p>
        </p:txBody>
      </p:sp>
      <p:sp>
        <p:nvSpPr>
          <p:cNvPr id="221198" name="Freeform 14">
            <a:extLst>
              <a:ext uri="{FF2B5EF4-FFF2-40B4-BE49-F238E27FC236}">
                <a16:creationId xmlns:a16="http://schemas.microsoft.com/office/drawing/2014/main" id="{8C6B74A4-F44E-47C4-84E7-5B087C2B2932}"/>
              </a:ext>
            </a:extLst>
          </p:cNvPr>
          <p:cNvSpPr>
            <a:spLocks/>
          </p:cNvSpPr>
          <p:nvPr/>
        </p:nvSpPr>
        <p:spPr bwMode="auto">
          <a:xfrm>
            <a:off x="4400550" y="2235200"/>
            <a:ext cx="463550" cy="679450"/>
          </a:xfrm>
          <a:custGeom>
            <a:avLst/>
            <a:gdLst>
              <a:gd name="T0" fmla="*/ 2147483646 w 292"/>
              <a:gd name="T1" fmla="*/ 2147483646 h 428"/>
              <a:gd name="T2" fmla="*/ 2147483646 w 292"/>
              <a:gd name="T3" fmla="*/ 2147483646 h 428"/>
              <a:gd name="T4" fmla="*/ 2147483646 w 292"/>
              <a:gd name="T5" fmla="*/ 2147483646 h 428"/>
              <a:gd name="T6" fmla="*/ 2147483646 w 292"/>
              <a:gd name="T7" fmla="*/ 2147483646 h 428"/>
              <a:gd name="T8" fmla="*/ 2147483646 w 292"/>
              <a:gd name="T9" fmla="*/ 2147483646 h 428"/>
              <a:gd name="T10" fmla="*/ 2147483646 w 292"/>
              <a:gd name="T11" fmla="*/ 2147483646 h 428"/>
              <a:gd name="T12" fmla="*/ 2147483646 w 292"/>
              <a:gd name="T13" fmla="*/ 2147483646 h 428"/>
              <a:gd name="T14" fmla="*/ 2147483646 w 292"/>
              <a:gd name="T15" fmla="*/ 2147483646 h 428"/>
              <a:gd name="T16" fmla="*/ 2147483646 w 292"/>
              <a:gd name="T17" fmla="*/ 2147483646 h 428"/>
              <a:gd name="T18" fmla="*/ 2147483646 w 292"/>
              <a:gd name="T19" fmla="*/ 2147483646 h 428"/>
              <a:gd name="T20" fmla="*/ 2147483646 w 292"/>
              <a:gd name="T21" fmla="*/ 0 h 428"/>
              <a:gd name="T22" fmla="*/ 0 w 292"/>
              <a:gd name="T23" fmla="*/ 2147483646 h 428"/>
              <a:gd name="T24" fmla="*/ 2147483646 w 292"/>
              <a:gd name="T25" fmla="*/ 2147483646 h 42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92" h="428">
                <a:moveTo>
                  <a:pt x="8" y="428"/>
                </a:moveTo>
                <a:lnTo>
                  <a:pt x="292" y="428"/>
                </a:lnTo>
                <a:lnTo>
                  <a:pt x="236" y="376"/>
                </a:lnTo>
                <a:lnTo>
                  <a:pt x="192" y="324"/>
                </a:lnTo>
                <a:lnTo>
                  <a:pt x="136" y="264"/>
                </a:lnTo>
                <a:lnTo>
                  <a:pt x="116" y="224"/>
                </a:lnTo>
                <a:lnTo>
                  <a:pt x="80" y="180"/>
                </a:lnTo>
                <a:lnTo>
                  <a:pt x="60" y="144"/>
                </a:lnTo>
                <a:lnTo>
                  <a:pt x="44" y="100"/>
                </a:lnTo>
                <a:lnTo>
                  <a:pt x="16" y="40"/>
                </a:lnTo>
                <a:lnTo>
                  <a:pt x="8" y="0"/>
                </a:lnTo>
                <a:lnTo>
                  <a:pt x="0" y="176"/>
                </a:lnTo>
                <a:lnTo>
                  <a:pt x="8" y="428"/>
                </a:lnTo>
                <a:close/>
              </a:path>
            </a:pathLst>
          </a:cu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21193" name="Freeform 9">
            <a:extLst>
              <a:ext uri="{FF2B5EF4-FFF2-40B4-BE49-F238E27FC236}">
                <a16:creationId xmlns:a16="http://schemas.microsoft.com/office/drawing/2014/main" id="{A5E1C6C8-57D9-40C4-97D3-9767B3930C64}"/>
              </a:ext>
            </a:extLst>
          </p:cNvPr>
          <p:cNvSpPr>
            <a:spLocks/>
          </p:cNvSpPr>
          <p:nvPr/>
        </p:nvSpPr>
        <p:spPr bwMode="auto">
          <a:xfrm>
            <a:off x="3151188" y="1771650"/>
            <a:ext cx="2060575" cy="1814513"/>
          </a:xfrm>
          <a:custGeom>
            <a:avLst/>
            <a:gdLst>
              <a:gd name="T0" fmla="*/ 2147483646 w 1298"/>
              <a:gd name="T1" fmla="*/ 0 h 1143"/>
              <a:gd name="T2" fmla="*/ 0 w 1298"/>
              <a:gd name="T3" fmla="*/ 2147483646 h 1143"/>
              <a:gd name="T4" fmla="*/ 2147483646 w 1298"/>
              <a:gd name="T5" fmla="*/ 2147483646 h 1143"/>
              <a:gd name="T6" fmla="*/ 2147483646 w 1298"/>
              <a:gd name="T7" fmla="*/ 2147483646 h 1143"/>
              <a:gd name="T8" fmla="*/ 2147483646 w 1298"/>
              <a:gd name="T9" fmla="*/ 2147483646 h 1143"/>
              <a:gd name="T10" fmla="*/ 2147483646 w 1298"/>
              <a:gd name="T11" fmla="*/ 2147483646 h 1143"/>
              <a:gd name="T12" fmla="*/ 2147483646 w 1298"/>
              <a:gd name="T13" fmla="*/ 2147483646 h 1143"/>
              <a:gd name="T14" fmla="*/ 2147483646 w 1298"/>
              <a:gd name="T15" fmla="*/ 2147483646 h 1143"/>
              <a:gd name="T16" fmla="*/ 2147483646 w 1298"/>
              <a:gd name="T17" fmla="*/ 2147483646 h 1143"/>
              <a:gd name="T18" fmla="*/ 2147483646 w 1298"/>
              <a:gd name="T19" fmla="*/ 0 h 114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298" h="1143">
                <a:moveTo>
                  <a:pt x="27" y="0"/>
                </a:moveTo>
                <a:lnTo>
                  <a:pt x="0" y="394"/>
                </a:lnTo>
                <a:lnTo>
                  <a:pt x="356" y="439"/>
                </a:lnTo>
                <a:lnTo>
                  <a:pt x="402" y="1143"/>
                </a:lnTo>
                <a:lnTo>
                  <a:pt x="1106" y="1143"/>
                </a:lnTo>
                <a:lnTo>
                  <a:pt x="1170" y="1006"/>
                </a:lnTo>
                <a:lnTo>
                  <a:pt x="1298" y="915"/>
                </a:lnTo>
                <a:lnTo>
                  <a:pt x="978" y="28"/>
                </a:lnTo>
                <a:lnTo>
                  <a:pt x="356" y="10"/>
                </a:lnTo>
                <a:lnTo>
                  <a:pt x="2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21199" name="Text Box 15">
            <a:extLst>
              <a:ext uri="{FF2B5EF4-FFF2-40B4-BE49-F238E27FC236}">
                <a16:creationId xmlns:a16="http://schemas.microsoft.com/office/drawing/2014/main" id="{A3E0CED7-2497-4D0F-823A-4733ECE54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347" y="2133600"/>
            <a:ext cx="153118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>
                <a:solidFill>
                  <a:srgbClr val="0000FF"/>
                </a:solidFill>
              </a:rPr>
              <a:t>high </a:t>
            </a:r>
            <a:r>
              <a:rPr lang="it-IT" altLang="it-IT" sz="1800" dirty="0" err="1">
                <a:solidFill>
                  <a:srgbClr val="0000FF"/>
                </a:solidFill>
              </a:rPr>
              <a:t>current</a:t>
            </a:r>
            <a:endParaRPr lang="it-IT" altLang="it-IT" sz="1800" dirty="0">
              <a:solidFill>
                <a:srgbClr val="0000FF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>
                <a:solidFill>
                  <a:srgbClr val="0000FF"/>
                </a:solidFill>
              </a:rPr>
              <a:t>injection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831C4B1-9EC8-4A7D-ABB7-099612B49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184" y="5605992"/>
            <a:ext cx="901881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300" b="0" dirty="0">
                <a:solidFill>
                  <a:srgbClr val="0000FF"/>
                </a:solidFill>
              </a:rPr>
              <a:t>To limit overflow, the current injection areas can be sized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300" b="0" dirty="0">
                <a:solidFill>
                  <a:srgbClr val="0000FF"/>
                </a:solidFill>
              </a:rPr>
              <a:t>so that they have large areas, which means large electrical contacts</a:t>
            </a:r>
            <a:endParaRPr lang="it-IT" altLang="it-IT" sz="2300" b="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21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1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221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1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1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11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1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1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21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1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52601E-6 L 8.33333E-7 -0.0645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21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221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119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119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1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9" grpId="0"/>
      <p:bldP spid="221189" grpId="1"/>
      <p:bldP spid="221197" grpId="0"/>
      <p:bldP spid="221199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8F942929-AB70-48AA-9904-5F6E2956A1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dirty="0"/>
              <a:t>Carrier </a:t>
            </a:r>
            <a:r>
              <a:rPr lang="it-IT" altLang="it-IT" dirty="0" err="1"/>
              <a:t>loss</a:t>
            </a:r>
            <a:endParaRPr lang="it-IT" altLang="it-IT" dirty="0"/>
          </a:p>
        </p:txBody>
      </p:sp>
      <p:pic>
        <p:nvPicPr>
          <p:cNvPr id="222212" name="Picture 4">
            <a:extLst>
              <a:ext uri="{FF2B5EF4-FFF2-40B4-BE49-F238E27FC236}">
                <a16:creationId xmlns:a16="http://schemas.microsoft.com/office/drawing/2014/main" id="{8B12E459-D9C8-463C-AC3D-BECC0D8B8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13" y="1546225"/>
            <a:ext cx="5776912" cy="399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2213" name="Text Box 5">
            <a:extLst>
              <a:ext uri="{FF2B5EF4-FFF2-40B4-BE49-F238E27FC236}">
                <a16:creationId xmlns:a16="http://schemas.microsoft.com/office/drawing/2014/main" id="{B2D6CAF9-933E-4A9C-AEF2-8EFF1F753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700" y="5684838"/>
            <a:ext cx="75406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>
                <a:solidFill>
                  <a:srgbClr val="7030A0"/>
                </a:solidFill>
              </a:rPr>
              <a:t>Optical intensity emitted by an LED in In</a:t>
            </a:r>
            <a:r>
              <a:rPr lang="en-US" altLang="it-IT" sz="1800" baseline="-25000" dirty="0">
                <a:solidFill>
                  <a:srgbClr val="7030A0"/>
                </a:solidFill>
              </a:rPr>
              <a:t>0.16</a:t>
            </a:r>
            <a:r>
              <a:rPr lang="en-US" altLang="it-IT" sz="1800" dirty="0">
                <a:solidFill>
                  <a:srgbClr val="7030A0"/>
                </a:solidFill>
              </a:rPr>
              <a:t>Ga</a:t>
            </a:r>
            <a:r>
              <a:rPr lang="en-US" altLang="it-IT" sz="1800" baseline="-25000" dirty="0">
                <a:solidFill>
                  <a:srgbClr val="7030A0"/>
                </a:solidFill>
              </a:rPr>
              <a:t>0.84</a:t>
            </a:r>
            <a:r>
              <a:rPr lang="en-US" altLang="it-IT" sz="1800" dirty="0">
                <a:solidFill>
                  <a:srgbClr val="7030A0"/>
                </a:solidFill>
              </a:rPr>
              <a:t>As/GaAs with active regions consisting of 1, 4, 6 and 8 quantum wells and theoretical intensity of a perfect isotropic emitter (in dashed line)</a:t>
            </a:r>
            <a:endParaRPr lang="it-IT" altLang="it-IT" sz="1800" i="0" dirty="0">
              <a:solidFill>
                <a:srgbClr val="7030A0"/>
              </a:solidFill>
            </a:endParaRPr>
          </a:p>
        </p:txBody>
      </p:sp>
      <p:sp>
        <p:nvSpPr>
          <p:cNvPr id="222214" name="Text Box 6">
            <a:extLst>
              <a:ext uri="{FF2B5EF4-FFF2-40B4-BE49-F238E27FC236}">
                <a16:creationId xmlns:a16="http://schemas.microsoft.com/office/drawing/2014/main" id="{55B0B412-9B6D-4433-A56E-BB9EEE99E2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6973" y="3446463"/>
            <a:ext cx="191822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i="1" dirty="0">
                <a:solidFill>
                  <a:schemeClr val="tx2">
                    <a:lumMod val="50000"/>
                  </a:schemeClr>
                </a:solidFill>
              </a:rPr>
              <a:t>carrier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i="1" dirty="0">
                <a:solidFill>
                  <a:schemeClr val="tx2">
                    <a:lumMod val="50000"/>
                  </a:schemeClr>
                </a:solidFill>
              </a:rPr>
              <a:t>overflow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BAA040A-3F5D-4AD2-830A-DD776DEE8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67" y="3419475"/>
            <a:ext cx="872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 dirty="0">
                <a:solidFill>
                  <a:schemeClr val="tx2">
                    <a:lumMod val="75000"/>
                  </a:schemeClr>
                </a:solidFill>
              </a:rPr>
              <a:t>Using a large number of QWs, the overflow is more limited</a:t>
            </a:r>
            <a:endParaRPr lang="it-IT" altLang="it-IT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2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22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22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2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3" grpId="0"/>
      <p:bldP spid="222214" grpId="0"/>
      <p:bldP spid="2" grpId="0"/>
      <p:bldP spid="2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8F17DC85-3163-4935-87B8-70D620E3A2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/>
              <a:t>Electron-blocking layer</a:t>
            </a:r>
          </a:p>
        </p:txBody>
      </p:sp>
      <p:pic>
        <p:nvPicPr>
          <p:cNvPr id="238597" name="Picture 5">
            <a:extLst>
              <a:ext uri="{FF2B5EF4-FFF2-40B4-BE49-F238E27FC236}">
                <a16:creationId xmlns:a16="http://schemas.microsoft.com/office/drawing/2014/main" id="{0D994D5E-3945-47CC-B5BA-E3B2C3CE0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8" y="1943100"/>
            <a:ext cx="7167562" cy="374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8598" name="Oval 6">
            <a:extLst>
              <a:ext uri="{FF2B5EF4-FFF2-40B4-BE49-F238E27FC236}">
                <a16:creationId xmlns:a16="http://schemas.microsoft.com/office/drawing/2014/main" id="{525289F6-53FC-4362-A2FA-49D1F37DC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2525" y="1897063"/>
            <a:ext cx="1433513" cy="819150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38599" name="Text Box 7">
            <a:extLst>
              <a:ext uri="{FF2B5EF4-FFF2-40B4-BE49-F238E27FC236}">
                <a16:creationId xmlns:a16="http://schemas.microsoft.com/office/drawing/2014/main" id="{0247188B-525B-4E4C-A4FB-92A980FEB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9750" y="5910263"/>
            <a:ext cx="2874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/>
              <a:t>undoped structure</a:t>
            </a:r>
          </a:p>
        </p:txBody>
      </p:sp>
      <p:pic>
        <p:nvPicPr>
          <p:cNvPr id="238600" name="Picture 8">
            <a:extLst>
              <a:ext uri="{FF2B5EF4-FFF2-40B4-BE49-F238E27FC236}">
                <a16:creationId xmlns:a16="http://schemas.microsoft.com/office/drawing/2014/main" id="{4F195113-6F6F-4202-A4F9-2196BAB76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" y="2073275"/>
            <a:ext cx="7154863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8601" name="Text Box 9">
            <a:extLst>
              <a:ext uri="{FF2B5EF4-FFF2-40B4-BE49-F238E27FC236}">
                <a16:creationId xmlns:a16="http://schemas.microsoft.com/office/drawing/2014/main" id="{99BC36B8-E27F-4A0C-BE65-3F07A3332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7075" y="5910263"/>
            <a:ext cx="2503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/>
              <a:t>doped structure</a:t>
            </a:r>
          </a:p>
        </p:txBody>
      </p:sp>
      <p:sp>
        <p:nvSpPr>
          <p:cNvPr id="238602" name="Text Box 10">
            <a:extLst>
              <a:ext uri="{FF2B5EF4-FFF2-40B4-BE49-F238E27FC236}">
                <a16:creationId xmlns:a16="http://schemas.microsoft.com/office/drawing/2014/main" id="{7C9A32BB-FFF7-4DFD-A909-E0E214535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5350" y="4843463"/>
            <a:ext cx="1936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solidFill>
                  <a:srgbClr val="FF3300"/>
                </a:solidFill>
              </a:rPr>
              <a:t>no barrier to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solidFill>
                  <a:srgbClr val="FF3300"/>
                </a:solidFill>
              </a:rPr>
              <a:t>flow of holes</a:t>
            </a:r>
          </a:p>
        </p:txBody>
      </p:sp>
      <p:sp>
        <p:nvSpPr>
          <p:cNvPr id="238603" name="Line 11">
            <a:extLst>
              <a:ext uri="{FF2B5EF4-FFF2-40B4-BE49-F238E27FC236}">
                <a16:creationId xmlns:a16="http://schemas.microsoft.com/office/drawing/2014/main" id="{52F4C350-B829-4187-A362-39F9EFFB040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452813" y="4421188"/>
            <a:ext cx="750887" cy="3968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8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8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2385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2385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8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860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860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8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xit" presetSubtype="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8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8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8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9" grpId="0"/>
      <p:bldP spid="238599" grpId="1"/>
      <p:bldP spid="238601" grpId="0"/>
      <p:bldP spid="23860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DB45DC8-6C1E-4EFD-8A8B-B2B599B887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4000" dirty="0"/>
              <a:t>Light </a:t>
            </a:r>
            <a:r>
              <a:rPr lang="it-IT" altLang="it-IT" sz="4000" dirty="0" err="1"/>
              <a:t>extraction</a:t>
            </a:r>
            <a:r>
              <a:rPr lang="it-IT" altLang="it-IT" sz="4000" dirty="0"/>
              <a:t>:</a:t>
            </a:r>
            <a:br>
              <a:rPr lang="it-IT" altLang="it-IT" sz="4000" dirty="0"/>
            </a:br>
            <a:r>
              <a:rPr lang="it-IT" altLang="it-IT" sz="4000" dirty="0"/>
              <a:t>light </a:t>
            </a:r>
            <a:r>
              <a:rPr lang="it-IT" altLang="it-IT" sz="4000" dirty="0" err="1"/>
              <a:t>escape</a:t>
            </a:r>
            <a:r>
              <a:rPr lang="it-IT" altLang="it-IT" sz="4000" dirty="0"/>
              <a:t> </a:t>
            </a:r>
            <a:r>
              <a:rPr lang="it-IT" altLang="it-IT" sz="4000" dirty="0" err="1"/>
              <a:t>cone</a:t>
            </a:r>
            <a:endParaRPr lang="it-IT" altLang="it-IT" sz="4000" dirty="0"/>
          </a:p>
        </p:txBody>
      </p:sp>
      <p:sp>
        <p:nvSpPr>
          <p:cNvPr id="225284" name="Rectangle 4">
            <a:extLst>
              <a:ext uri="{FF2B5EF4-FFF2-40B4-BE49-F238E27FC236}">
                <a16:creationId xmlns:a16="http://schemas.microsoft.com/office/drawing/2014/main" id="{2A1D7375-3BB9-43CD-BAB6-A04F3991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25" y="2147888"/>
            <a:ext cx="5545138" cy="45291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1508" name="Rectangle 8">
            <a:extLst>
              <a:ext uri="{FF2B5EF4-FFF2-40B4-BE49-F238E27FC236}">
                <a16:creationId xmlns:a16="http://schemas.microsoft.com/office/drawing/2014/main" id="{96DB7809-6A03-4BE6-94F0-D9A35D9B2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graphicFrame>
        <p:nvGraphicFramePr>
          <p:cNvPr id="225287" name="Object 7">
            <a:extLst>
              <a:ext uri="{FF2B5EF4-FFF2-40B4-BE49-F238E27FC236}">
                <a16:creationId xmlns:a16="http://schemas.microsoft.com/office/drawing/2014/main" id="{8F470C69-49CB-4967-8A14-D6F8CB2D62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5663" y="2589213"/>
          <a:ext cx="1966912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50" name="Equation" r:id="rId3" imgW="1117600" imgH="228600" progId="Equation.3">
                  <p:embed/>
                </p:oleObj>
              </mc:Choice>
              <mc:Fallback>
                <p:oleObj name="Equation" r:id="rId3" imgW="1117600" imgH="228600" progId="Equation.3">
                  <p:embed/>
                  <p:pic>
                    <p:nvPicPr>
                      <p:cNvPr id="225287" name="Object 7">
                        <a:extLst>
                          <a:ext uri="{FF2B5EF4-FFF2-40B4-BE49-F238E27FC236}">
                            <a16:creationId xmlns:a16="http://schemas.microsoft.com/office/drawing/2014/main" id="{8F470C69-49CB-4967-8A14-D6F8CB2D62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663" y="2589213"/>
                        <a:ext cx="1966912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90" name="Rectangle 10">
            <a:extLst>
              <a:ext uri="{FF2B5EF4-FFF2-40B4-BE49-F238E27FC236}">
                <a16:creationId xmlns:a16="http://schemas.microsoft.com/office/drawing/2014/main" id="{A5F8D186-ADFA-4EEE-B51E-E7033A48D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0" y="2563476"/>
            <a:ext cx="144943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0" i="1" dirty="0" err="1">
                <a:solidFill>
                  <a:schemeClr val="tx2"/>
                </a:solidFill>
                <a:cs typeface="Times New Roman" panose="02020603050405020304" pitchFamily="18" charset="0"/>
              </a:rPr>
              <a:t>η</a:t>
            </a:r>
            <a:r>
              <a:rPr lang="it-IT" altLang="it-IT" sz="2200" b="0" i="0" baseline="-30000" dirty="0" err="1">
                <a:solidFill>
                  <a:schemeClr val="tx2"/>
                </a:solidFill>
                <a:cs typeface="Times New Roman" panose="02020603050405020304" pitchFamily="18" charset="0"/>
              </a:rPr>
              <a:t>extr</a:t>
            </a:r>
            <a:r>
              <a:rPr lang="it-IT" altLang="it-IT" sz="2200" b="0" i="0" dirty="0">
                <a:solidFill>
                  <a:schemeClr val="tx2"/>
                </a:solidFill>
                <a:cs typeface="Times New Roman" panose="02020603050405020304" pitchFamily="18" charset="0"/>
              </a:rPr>
              <a:t> ≈ </a:t>
            </a:r>
            <a:r>
              <a:rPr lang="it-IT" altLang="it-IT" sz="2200" b="0" i="1" dirty="0" err="1">
                <a:solidFill>
                  <a:schemeClr val="tx2"/>
                </a:solidFill>
                <a:cs typeface="Times New Roman" panose="02020603050405020304" pitchFamily="18" charset="0"/>
              </a:rPr>
              <a:t>γ</a:t>
            </a:r>
            <a:r>
              <a:rPr lang="it-IT" altLang="it-IT" sz="2200" b="0" i="0" baseline="-30000" dirty="0" err="1">
                <a:solidFill>
                  <a:schemeClr val="tx2"/>
                </a:solidFill>
                <a:cs typeface="Times New Roman" panose="02020603050405020304" pitchFamily="18" charset="0"/>
              </a:rPr>
              <a:t>refl</a:t>
            </a:r>
            <a:r>
              <a:rPr lang="it-IT" altLang="it-IT" sz="2200" b="0" i="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21511" name="Rectangle 14">
            <a:extLst>
              <a:ext uri="{FF2B5EF4-FFF2-40B4-BE49-F238E27FC236}">
                <a16:creationId xmlns:a16="http://schemas.microsoft.com/office/drawing/2014/main" id="{1C263BF1-FEB2-43EB-A3E8-D56AF9C2D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graphicFrame>
        <p:nvGraphicFramePr>
          <p:cNvPr id="225293" name="Object 13">
            <a:extLst>
              <a:ext uri="{FF2B5EF4-FFF2-40B4-BE49-F238E27FC236}">
                <a16:creationId xmlns:a16="http://schemas.microsoft.com/office/drawing/2014/main" id="{CC07F4B4-97CE-4212-B5C2-D03F5712B0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4225" y="3546475"/>
          <a:ext cx="216058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51" name="Equation" r:id="rId5" imgW="1498600" imgH="228600" progId="Equation.3">
                  <p:embed/>
                </p:oleObj>
              </mc:Choice>
              <mc:Fallback>
                <p:oleObj name="Equation" r:id="rId5" imgW="1498600" imgH="228600" progId="Equation.3">
                  <p:embed/>
                  <p:pic>
                    <p:nvPicPr>
                      <p:cNvPr id="225293" name="Object 13">
                        <a:extLst>
                          <a:ext uri="{FF2B5EF4-FFF2-40B4-BE49-F238E27FC236}">
                            <a16:creationId xmlns:a16="http://schemas.microsoft.com/office/drawing/2014/main" id="{CC07F4B4-97CE-4212-B5C2-D03F5712B0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225" y="3546475"/>
                        <a:ext cx="2160588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3" name="Rectangle 16">
            <a:extLst>
              <a:ext uri="{FF2B5EF4-FFF2-40B4-BE49-F238E27FC236}">
                <a16:creationId xmlns:a16="http://schemas.microsoft.com/office/drawing/2014/main" id="{7F27100E-44A5-47FE-830B-C93651108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graphicFrame>
        <p:nvGraphicFramePr>
          <p:cNvPr id="225295" name="Object 15">
            <a:extLst>
              <a:ext uri="{FF2B5EF4-FFF2-40B4-BE49-F238E27FC236}">
                <a16:creationId xmlns:a16="http://schemas.microsoft.com/office/drawing/2014/main" id="{026BD739-14CA-49F9-A784-CE3059EC95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4388" y="4200525"/>
          <a:ext cx="181292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52" name="Equation" r:id="rId7" imgW="1117115" imgH="482391" progId="Equation.3">
                  <p:embed/>
                </p:oleObj>
              </mc:Choice>
              <mc:Fallback>
                <p:oleObj name="Equation" r:id="rId7" imgW="1117115" imgH="482391" progId="Equation.3">
                  <p:embed/>
                  <p:pic>
                    <p:nvPicPr>
                      <p:cNvPr id="225295" name="Object 15">
                        <a:extLst>
                          <a:ext uri="{FF2B5EF4-FFF2-40B4-BE49-F238E27FC236}">
                            <a16:creationId xmlns:a16="http://schemas.microsoft.com/office/drawing/2014/main" id="{026BD739-14CA-49F9-A784-CE3059EC95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88" y="4200525"/>
                        <a:ext cx="1812925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5" name="Rectangle 18">
            <a:extLst>
              <a:ext uri="{FF2B5EF4-FFF2-40B4-BE49-F238E27FC236}">
                <a16:creationId xmlns:a16="http://schemas.microsoft.com/office/drawing/2014/main" id="{7F35619C-A249-43A1-A152-84D307D8F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graphicFrame>
        <p:nvGraphicFramePr>
          <p:cNvPr id="225297" name="Object 17">
            <a:extLst>
              <a:ext uri="{FF2B5EF4-FFF2-40B4-BE49-F238E27FC236}">
                <a16:creationId xmlns:a16="http://schemas.microsoft.com/office/drawing/2014/main" id="{F96C9861-F849-436A-9C77-729308E7FF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4225" y="5373688"/>
          <a:ext cx="235743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53" name="Equation" r:id="rId9" imgW="1244600" imgH="228600" progId="Equation.3">
                  <p:embed/>
                </p:oleObj>
              </mc:Choice>
              <mc:Fallback>
                <p:oleObj name="Equation" r:id="rId9" imgW="1244600" imgH="228600" progId="Equation.3">
                  <p:embed/>
                  <p:pic>
                    <p:nvPicPr>
                      <p:cNvPr id="225297" name="Object 17">
                        <a:extLst>
                          <a:ext uri="{FF2B5EF4-FFF2-40B4-BE49-F238E27FC236}">
                            <a16:creationId xmlns:a16="http://schemas.microsoft.com/office/drawing/2014/main" id="{F96C9861-F849-436A-9C77-729308E7FF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225" y="5373688"/>
                        <a:ext cx="235743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299" name="Picture 19">
            <a:extLst>
              <a:ext uri="{FF2B5EF4-FFF2-40B4-BE49-F238E27FC236}">
                <a16:creationId xmlns:a16="http://schemas.microsoft.com/office/drawing/2014/main" id="{F4EBDF9A-0F82-4B05-9C96-CEC2B059D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3" y="2579688"/>
            <a:ext cx="333375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00" name="Text Box 20">
            <a:extLst>
              <a:ext uri="{FF2B5EF4-FFF2-40B4-BE49-F238E27FC236}">
                <a16:creationId xmlns:a16="http://schemas.microsoft.com/office/drawing/2014/main" id="{090967F6-61BA-4B24-BA34-E6036D9C1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7788" y="2921000"/>
            <a:ext cx="634206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400" dirty="0">
                <a:solidFill>
                  <a:srgbClr val="0000FF"/>
                </a:solidFill>
              </a:rPr>
              <a:t> </a:t>
            </a:r>
            <a:r>
              <a:rPr lang="it-IT" altLang="it-IT" sz="2400" dirty="0" err="1">
                <a:solidFill>
                  <a:srgbClr val="0000FF"/>
                </a:solidFill>
              </a:rPr>
              <a:t>problem</a:t>
            </a:r>
            <a:r>
              <a:rPr lang="it-IT" altLang="it-IT" sz="2400" dirty="0">
                <a:solidFill>
                  <a:srgbClr val="0000FF"/>
                </a:solidFill>
              </a:rPr>
              <a:t> of re-</a:t>
            </a:r>
            <a:r>
              <a:rPr lang="it-IT" altLang="it-IT" sz="2400" dirty="0" err="1">
                <a:solidFill>
                  <a:srgbClr val="0000FF"/>
                </a:solidFill>
              </a:rPr>
              <a:t>absorption</a:t>
            </a:r>
            <a:endParaRPr lang="it-IT" altLang="it-IT" sz="2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400" dirty="0">
                <a:solidFill>
                  <a:srgbClr val="0000FF"/>
                </a:solidFill>
              </a:rPr>
              <a:t> </a:t>
            </a:r>
            <a:r>
              <a:rPr lang="it-IT" altLang="it-IT" sz="2400" dirty="0" err="1">
                <a:solidFill>
                  <a:srgbClr val="0000FF"/>
                </a:solidFill>
              </a:rPr>
              <a:t>problem</a:t>
            </a:r>
            <a:r>
              <a:rPr lang="it-IT" altLang="it-IT" sz="2400" dirty="0">
                <a:solidFill>
                  <a:srgbClr val="0000FF"/>
                </a:solidFill>
              </a:rPr>
              <a:t> of the </a:t>
            </a:r>
            <a:r>
              <a:rPr lang="en-US" altLang="it-IT" sz="2400" dirty="0">
                <a:solidFill>
                  <a:srgbClr val="0000FF"/>
                </a:solidFill>
              </a:rPr>
              <a:t>internal reflection at the interface semiconductor–air.</a:t>
            </a:r>
            <a:endParaRPr lang="it-IT" altLang="it-IT" sz="2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it-IT" altLang="it-IT" sz="2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400" dirty="0">
                <a:solidFill>
                  <a:srgbClr val="0000FF"/>
                </a:solidFill>
              </a:rPr>
              <a:t> </a:t>
            </a:r>
            <a:r>
              <a:rPr lang="en-US" altLang="it-IT" sz="2400" dirty="0">
                <a:solidFill>
                  <a:srgbClr val="0000FF"/>
                </a:solidFill>
              </a:rPr>
              <a:t>shadowing of the emission by the top contact</a:t>
            </a:r>
            <a:endParaRPr lang="it-IT" altLang="it-IT" sz="2400" dirty="0">
              <a:solidFill>
                <a:srgbClr val="0000FF"/>
              </a:solidFill>
            </a:endParaRPr>
          </a:p>
        </p:txBody>
      </p:sp>
      <p:sp>
        <p:nvSpPr>
          <p:cNvPr id="225301" name="Oval 21">
            <a:extLst>
              <a:ext uri="{FF2B5EF4-FFF2-40B4-BE49-F238E27FC236}">
                <a16:creationId xmlns:a16="http://schemas.microsoft.com/office/drawing/2014/main" id="{7F07CC8D-BB6A-4E20-B90C-7C6CA7C85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5438" y="2627313"/>
            <a:ext cx="422275" cy="377825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5302" name="Line 22">
            <a:extLst>
              <a:ext uri="{FF2B5EF4-FFF2-40B4-BE49-F238E27FC236}">
                <a16:creationId xmlns:a16="http://schemas.microsoft.com/office/drawing/2014/main" id="{8DB37062-B35A-4C80-9FA4-64116F2722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84350" y="3021013"/>
            <a:ext cx="1588" cy="69691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25303" name="Oval 23">
            <a:extLst>
              <a:ext uri="{FF2B5EF4-FFF2-40B4-BE49-F238E27FC236}">
                <a16:creationId xmlns:a16="http://schemas.microsoft.com/office/drawing/2014/main" id="{8CEE83A3-9969-41C6-B09D-295713A83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9938" y="2628900"/>
            <a:ext cx="422275" cy="377825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5304" name="Oval 24">
            <a:extLst>
              <a:ext uri="{FF2B5EF4-FFF2-40B4-BE49-F238E27FC236}">
                <a16:creationId xmlns:a16="http://schemas.microsoft.com/office/drawing/2014/main" id="{550C87C5-FB95-4330-88E6-35E73CC16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1575" y="2630488"/>
            <a:ext cx="422275" cy="377825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5305" name="Line 25">
            <a:extLst>
              <a:ext uri="{FF2B5EF4-FFF2-40B4-BE49-F238E27FC236}">
                <a16:creationId xmlns:a16="http://schemas.microsoft.com/office/drawing/2014/main" id="{E0CF89C7-4E3F-4CAB-8B32-18D8A3FE707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43138" y="3022600"/>
            <a:ext cx="1587" cy="15525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25306" name="Line 26">
            <a:extLst>
              <a:ext uri="{FF2B5EF4-FFF2-40B4-BE49-F238E27FC236}">
                <a16:creationId xmlns:a16="http://schemas.microsoft.com/office/drawing/2014/main" id="{59EFC081-0317-4AA8-B8BB-6E955D1694B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6363" y="3024188"/>
            <a:ext cx="26987" cy="278606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25307" name="Text Box 27">
            <a:extLst>
              <a:ext uri="{FF2B5EF4-FFF2-40B4-BE49-F238E27FC236}">
                <a16:creationId xmlns:a16="http://schemas.microsoft.com/office/drawing/2014/main" id="{8E52429E-C5E9-40E9-B0C4-AD8AE9BF3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913" y="3765550"/>
            <a:ext cx="18573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rgbClr val="0000FF"/>
                </a:solidFill>
              </a:rPr>
              <a:t>absorption</a:t>
            </a:r>
            <a:r>
              <a:rPr lang="it-IT" altLang="it-IT" sz="1800" dirty="0">
                <a:solidFill>
                  <a:srgbClr val="0000FF"/>
                </a:solidFill>
              </a:rPr>
              <a:t> </a:t>
            </a:r>
            <a:r>
              <a:rPr lang="it-IT" altLang="it-IT" sz="1800" dirty="0" err="1">
                <a:solidFill>
                  <a:srgbClr val="0000FF"/>
                </a:solidFill>
              </a:rPr>
              <a:t>factor</a:t>
            </a:r>
            <a:endParaRPr lang="it-IT" altLang="it-IT" sz="1800" dirty="0">
              <a:solidFill>
                <a:srgbClr val="0000FF"/>
              </a:solidFill>
            </a:endParaRPr>
          </a:p>
        </p:txBody>
      </p:sp>
      <p:sp>
        <p:nvSpPr>
          <p:cNvPr id="225308" name="Text Box 28">
            <a:extLst>
              <a:ext uri="{FF2B5EF4-FFF2-40B4-BE49-F238E27FC236}">
                <a16:creationId xmlns:a16="http://schemas.microsoft.com/office/drawing/2014/main" id="{DD8927A2-D3FA-4CA8-B740-20169BFF3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6200" y="4606925"/>
            <a:ext cx="18573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rgbClr val="0000FF"/>
                </a:solidFill>
              </a:rPr>
              <a:t>reflection</a:t>
            </a:r>
            <a:r>
              <a:rPr lang="it-IT" altLang="it-IT" sz="1800" dirty="0">
                <a:solidFill>
                  <a:srgbClr val="0000FF"/>
                </a:solidFill>
              </a:rPr>
              <a:t> </a:t>
            </a:r>
            <a:r>
              <a:rPr lang="it-IT" altLang="it-IT" sz="1800" dirty="0" err="1">
                <a:solidFill>
                  <a:srgbClr val="0000FF"/>
                </a:solidFill>
              </a:rPr>
              <a:t>factor</a:t>
            </a:r>
            <a:endParaRPr lang="it-IT" altLang="it-IT" sz="1800" dirty="0">
              <a:solidFill>
                <a:srgbClr val="0000FF"/>
              </a:solidFill>
            </a:endParaRPr>
          </a:p>
        </p:txBody>
      </p:sp>
      <p:sp>
        <p:nvSpPr>
          <p:cNvPr id="225309" name="Text Box 29">
            <a:extLst>
              <a:ext uri="{FF2B5EF4-FFF2-40B4-BE49-F238E27FC236}">
                <a16:creationId xmlns:a16="http://schemas.microsoft.com/office/drawing/2014/main" id="{F3903F27-49A1-4CB3-82F3-02829A51F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463" y="5811838"/>
            <a:ext cx="18573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rgbClr val="0000FF"/>
                </a:solidFill>
              </a:rPr>
              <a:t>shadowing</a:t>
            </a:r>
            <a:r>
              <a:rPr lang="it-IT" altLang="it-IT" sz="1800" dirty="0">
                <a:solidFill>
                  <a:srgbClr val="0000FF"/>
                </a:solidFill>
              </a:rPr>
              <a:t> </a:t>
            </a:r>
            <a:r>
              <a:rPr lang="it-IT" altLang="it-IT" sz="1800" dirty="0" err="1">
                <a:solidFill>
                  <a:srgbClr val="0000FF"/>
                </a:solidFill>
              </a:rPr>
              <a:t>factor</a:t>
            </a:r>
            <a:endParaRPr lang="it-IT" altLang="it-IT" sz="1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0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0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25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5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5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0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0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2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2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0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0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2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2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25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2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25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25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25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25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25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25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25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25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25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225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22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29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29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29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29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0" grpId="0"/>
      <p:bldP spid="225300" grpId="0"/>
      <p:bldP spid="225300" grpId="1"/>
      <p:bldP spid="225307" grpId="0"/>
      <p:bldP spid="225307" grpId="1"/>
      <p:bldP spid="225308" grpId="0"/>
      <p:bldP spid="225308" grpId="1"/>
      <p:bldP spid="225309" grpId="0"/>
      <p:bldP spid="225309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>
            <a:extLst>
              <a:ext uri="{FF2B5EF4-FFF2-40B4-BE49-F238E27FC236}">
                <a16:creationId xmlns:a16="http://schemas.microsoft.com/office/drawing/2014/main" id="{0C49C346-100E-44D7-9805-20F5D43AF2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it-IT" sz="4000" dirty="0"/>
              <a:t>Light extraction:</a:t>
            </a:r>
            <a:br>
              <a:rPr lang="en-US" altLang="it-IT" sz="4000" dirty="0"/>
            </a:br>
            <a:r>
              <a:rPr lang="en-US" altLang="it-IT" sz="4000" dirty="0"/>
              <a:t>light escape cone</a:t>
            </a:r>
            <a:endParaRPr lang="it-IT" altLang="it-IT" sz="4000" dirty="0"/>
          </a:p>
        </p:txBody>
      </p:sp>
      <p:sp>
        <p:nvSpPr>
          <p:cNvPr id="22531" name="Rectangle 5">
            <a:extLst>
              <a:ext uri="{FF2B5EF4-FFF2-40B4-BE49-F238E27FC236}">
                <a16:creationId xmlns:a16="http://schemas.microsoft.com/office/drawing/2014/main" id="{26C08808-E509-46AA-9010-282199574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2017713"/>
            <a:ext cx="8766175" cy="46450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532" name="Rectangle 6">
            <a:extLst>
              <a:ext uri="{FF2B5EF4-FFF2-40B4-BE49-F238E27FC236}">
                <a16:creationId xmlns:a16="http://schemas.microsoft.com/office/drawing/2014/main" id="{EE414E78-5CE5-40DE-A700-8B2CB5265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88" y="2301052"/>
            <a:ext cx="16113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i="0" dirty="0">
                <a:solidFill>
                  <a:schemeClr val="tx2"/>
                </a:solidFill>
              </a:rPr>
              <a:t>For </a:t>
            </a:r>
            <a:r>
              <a:rPr lang="it-IT" altLang="it-IT" sz="2000" i="1" dirty="0" err="1">
                <a:solidFill>
                  <a:schemeClr val="tx2"/>
                </a:solidFill>
              </a:rPr>
              <a:t>θ</a:t>
            </a:r>
            <a:r>
              <a:rPr lang="it-IT" altLang="it-IT" sz="2000" i="0" baseline="-25000" dirty="0" err="1">
                <a:solidFill>
                  <a:schemeClr val="tx2"/>
                </a:solidFill>
              </a:rPr>
              <a:t>int</a:t>
            </a:r>
            <a:r>
              <a:rPr lang="it-IT" altLang="it-IT" sz="2000" i="0" dirty="0">
                <a:solidFill>
                  <a:schemeClr val="tx2"/>
                </a:solidFill>
              </a:rPr>
              <a:t> ≤ </a:t>
            </a:r>
            <a:r>
              <a:rPr lang="it-IT" altLang="it-IT" sz="2000" i="1" dirty="0" err="1">
                <a:solidFill>
                  <a:schemeClr val="tx2"/>
                </a:solidFill>
              </a:rPr>
              <a:t>θ</a:t>
            </a:r>
            <a:r>
              <a:rPr lang="it-IT" altLang="it-IT" sz="2000" i="1" baseline="-25000" dirty="0" err="1">
                <a:solidFill>
                  <a:schemeClr val="tx2"/>
                </a:solidFill>
              </a:rPr>
              <a:t>c</a:t>
            </a:r>
            <a:r>
              <a:rPr lang="it-IT" altLang="it-IT" sz="2000" i="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22533" name="Rectangle 8">
            <a:extLst>
              <a:ext uri="{FF2B5EF4-FFF2-40B4-BE49-F238E27FC236}">
                <a16:creationId xmlns:a16="http://schemas.microsoft.com/office/drawing/2014/main" id="{A6BCDCFC-409B-4E11-B673-15E203950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graphicFrame>
        <p:nvGraphicFramePr>
          <p:cNvPr id="226311" name="Object 7">
            <a:extLst>
              <a:ext uri="{FF2B5EF4-FFF2-40B4-BE49-F238E27FC236}">
                <a16:creationId xmlns:a16="http://schemas.microsoft.com/office/drawing/2014/main" id="{E1007939-C7D2-4A7B-91B8-AFB8E8B635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03538" y="2300288"/>
          <a:ext cx="2620962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83" name="Equation" r:id="rId3" imgW="1219200" imgH="228600" progId="Equation.3">
                  <p:embed/>
                </p:oleObj>
              </mc:Choice>
              <mc:Fallback>
                <p:oleObj name="Equation" r:id="rId3" imgW="1219200" imgH="228600" progId="Equation.3">
                  <p:embed/>
                  <p:pic>
                    <p:nvPicPr>
                      <p:cNvPr id="226311" name="Object 7">
                        <a:extLst>
                          <a:ext uri="{FF2B5EF4-FFF2-40B4-BE49-F238E27FC236}">
                            <a16:creationId xmlns:a16="http://schemas.microsoft.com/office/drawing/2014/main" id="{E1007939-C7D2-4A7B-91B8-AFB8E8B635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3538" y="2300288"/>
                        <a:ext cx="2620962" cy="49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Rectangle 10">
            <a:extLst>
              <a:ext uri="{FF2B5EF4-FFF2-40B4-BE49-F238E27FC236}">
                <a16:creationId xmlns:a16="http://schemas.microsoft.com/office/drawing/2014/main" id="{64E2C966-36C5-43BD-820A-D2C239DB0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graphicFrame>
        <p:nvGraphicFramePr>
          <p:cNvPr id="226313" name="Object 9">
            <a:extLst>
              <a:ext uri="{FF2B5EF4-FFF2-40B4-BE49-F238E27FC236}">
                <a16:creationId xmlns:a16="http://schemas.microsoft.com/office/drawing/2014/main" id="{05F2A2BC-934C-4837-AC2A-D82EDE4058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03538" y="2792413"/>
          <a:ext cx="123507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84" name="Equation" r:id="rId5" imgW="558800" imgH="228600" progId="Equation.3">
                  <p:embed/>
                </p:oleObj>
              </mc:Choice>
              <mc:Fallback>
                <p:oleObj name="Equation" r:id="rId5" imgW="558800" imgH="228600" progId="Equation.3">
                  <p:embed/>
                  <p:pic>
                    <p:nvPicPr>
                      <p:cNvPr id="226313" name="Object 9">
                        <a:extLst>
                          <a:ext uri="{FF2B5EF4-FFF2-40B4-BE49-F238E27FC236}">
                            <a16:creationId xmlns:a16="http://schemas.microsoft.com/office/drawing/2014/main" id="{05F2A2BC-934C-4837-AC2A-D82EDE4058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3538" y="2792413"/>
                        <a:ext cx="1235075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315" name="Rectangle 11">
            <a:extLst>
              <a:ext uri="{FF2B5EF4-FFF2-40B4-BE49-F238E27FC236}">
                <a16:creationId xmlns:a16="http://schemas.microsoft.com/office/drawing/2014/main" id="{76947349-1820-4D75-80A2-1A782828A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340" y="3720277"/>
            <a:ext cx="25603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i="0" dirty="0">
                <a:solidFill>
                  <a:schemeClr val="tx2"/>
                </a:solidFill>
              </a:rPr>
              <a:t>TE (</a:t>
            </a:r>
            <a:r>
              <a:rPr lang="it-IT" altLang="it-IT" sz="2000" dirty="0">
                <a:solidFill>
                  <a:schemeClr val="tx2"/>
                </a:solidFill>
              </a:rPr>
              <a:t>s</a:t>
            </a:r>
            <a:r>
              <a:rPr lang="it-IT" altLang="it-IT" sz="2000" i="0" dirty="0">
                <a:solidFill>
                  <a:schemeClr val="tx2"/>
                </a:solidFill>
              </a:rPr>
              <a:t>) </a:t>
            </a:r>
            <a:r>
              <a:rPr lang="it-IT" altLang="it-IT" sz="2000" i="0" dirty="0" err="1">
                <a:solidFill>
                  <a:schemeClr val="tx2"/>
                </a:solidFill>
              </a:rPr>
              <a:t>polarization</a:t>
            </a:r>
            <a:r>
              <a:rPr lang="it-IT" altLang="it-IT" sz="2000" i="0" dirty="0">
                <a:solidFill>
                  <a:schemeClr val="tx2"/>
                </a:solidFill>
              </a:rPr>
              <a:t>: </a:t>
            </a:r>
          </a:p>
        </p:txBody>
      </p:sp>
      <p:graphicFrame>
        <p:nvGraphicFramePr>
          <p:cNvPr id="226316" name="Object 12">
            <a:extLst>
              <a:ext uri="{FF2B5EF4-FFF2-40B4-BE49-F238E27FC236}">
                <a16:creationId xmlns:a16="http://schemas.microsoft.com/office/drawing/2014/main" id="{BBFA5881-4000-4712-A71E-66A381B3EA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27425" y="3486150"/>
          <a:ext cx="3592513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85" name="Equation" r:id="rId7" imgW="2044700" imgH="520700" progId="Equation.3">
                  <p:embed/>
                </p:oleObj>
              </mc:Choice>
              <mc:Fallback>
                <p:oleObj name="Equation" r:id="rId7" imgW="2044700" imgH="520700" progId="Equation.3">
                  <p:embed/>
                  <p:pic>
                    <p:nvPicPr>
                      <p:cNvPr id="226316" name="Object 12">
                        <a:extLst>
                          <a:ext uri="{FF2B5EF4-FFF2-40B4-BE49-F238E27FC236}">
                            <a16:creationId xmlns:a16="http://schemas.microsoft.com/office/drawing/2014/main" id="{BBFA5881-4000-4712-A71E-66A381B3EA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7425" y="3486150"/>
                        <a:ext cx="3592513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318" name="Object 14">
            <a:extLst>
              <a:ext uri="{FF2B5EF4-FFF2-40B4-BE49-F238E27FC236}">
                <a16:creationId xmlns:a16="http://schemas.microsoft.com/office/drawing/2014/main" id="{6F8768DA-79B0-45C8-AAC7-B279193CF4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27425" y="4502150"/>
          <a:ext cx="1976438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86" name="Equation" r:id="rId9" imgW="1193800" imgH="520700" progId="Equation.3">
                  <p:embed/>
                </p:oleObj>
              </mc:Choice>
              <mc:Fallback>
                <p:oleObj name="Equation" r:id="rId9" imgW="1193800" imgH="520700" progId="Equation.3">
                  <p:embed/>
                  <p:pic>
                    <p:nvPicPr>
                      <p:cNvPr id="226318" name="Object 14">
                        <a:extLst>
                          <a:ext uri="{FF2B5EF4-FFF2-40B4-BE49-F238E27FC236}">
                            <a16:creationId xmlns:a16="http://schemas.microsoft.com/office/drawing/2014/main" id="{6F8768DA-79B0-45C8-AAC7-B279193CF4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7425" y="4502150"/>
                        <a:ext cx="1976438" cy="86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320" name="Rectangle 16">
            <a:extLst>
              <a:ext uri="{FF2B5EF4-FFF2-40B4-BE49-F238E27FC236}">
                <a16:creationId xmlns:a16="http://schemas.microsoft.com/office/drawing/2014/main" id="{529F30D5-F33B-45A4-A85A-D27025DFE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6925" y="4753739"/>
            <a:ext cx="104868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i="0" dirty="0">
                <a:solidFill>
                  <a:schemeClr val="tx2"/>
                </a:solidFill>
              </a:rPr>
              <a:t>(</a:t>
            </a:r>
            <a:r>
              <a:rPr lang="it-IT" altLang="it-IT" sz="2000" i="1" dirty="0" err="1">
                <a:solidFill>
                  <a:schemeClr val="tx2"/>
                </a:solidFill>
              </a:rPr>
              <a:t>θ</a:t>
            </a:r>
            <a:r>
              <a:rPr lang="it-IT" altLang="it-IT" sz="2000" i="1" baseline="-25000" dirty="0" err="1">
                <a:solidFill>
                  <a:schemeClr val="tx2"/>
                </a:solidFill>
              </a:rPr>
              <a:t>i</a:t>
            </a:r>
            <a:r>
              <a:rPr lang="it-IT" altLang="it-IT" sz="2000" i="1" dirty="0">
                <a:solidFill>
                  <a:schemeClr val="tx2"/>
                </a:solidFill>
              </a:rPr>
              <a:t> </a:t>
            </a:r>
            <a:r>
              <a:rPr lang="it-IT" altLang="it-IT" sz="2000" i="0" dirty="0">
                <a:solidFill>
                  <a:schemeClr val="tx2"/>
                </a:solidFill>
              </a:rPr>
              <a:t>= 0) </a:t>
            </a:r>
          </a:p>
        </p:txBody>
      </p:sp>
      <p:graphicFrame>
        <p:nvGraphicFramePr>
          <p:cNvPr id="226321" name="Object 17">
            <a:extLst>
              <a:ext uri="{FF2B5EF4-FFF2-40B4-BE49-F238E27FC236}">
                <a16:creationId xmlns:a16="http://schemas.microsoft.com/office/drawing/2014/main" id="{2CDF46D5-ECDF-4789-BC73-9EE3DDF8F8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9775" y="5518150"/>
          <a:ext cx="3513138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87" name="Equation" r:id="rId11" imgW="2234230" imgH="406224" progId="Equation.3">
                  <p:embed/>
                </p:oleObj>
              </mc:Choice>
              <mc:Fallback>
                <p:oleObj name="Equation" r:id="rId11" imgW="2234230" imgH="406224" progId="Equation.3">
                  <p:embed/>
                  <p:pic>
                    <p:nvPicPr>
                      <p:cNvPr id="226321" name="Object 17">
                        <a:extLst>
                          <a:ext uri="{FF2B5EF4-FFF2-40B4-BE49-F238E27FC236}">
                            <a16:creationId xmlns:a16="http://schemas.microsoft.com/office/drawing/2014/main" id="{2CDF46D5-ECDF-4789-BC73-9EE3DDF8F8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" y="5518150"/>
                        <a:ext cx="3513138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323" name="Text Box 19">
            <a:extLst>
              <a:ext uri="{FF2B5EF4-FFF2-40B4-BE49-F238E27FC236}">
                <a16:creationId xmlns:a16="http://schemas.microsoft.com/office/drawing/2014/main" id="{88AE299E-D901-4EEA-938F-E9FB89D38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7238" y="5662613"/>
            <a:ext cx="41211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>
                <a:solidFill>
                  <a:srgbClr val="0000FF"/>
                </a:solidFill>
              </a:rPr>
              <a:t>for </a:t>
            </a:r>
            <a:r>
              <a:rPr lang="it-IT" altLang="it-IT" sz="1800" dirty="0" err="1">
                <a:solidFill>
                  <a:srgbClr val="0000FF"/>
                </a:solidFill>
              </a:rPr>
              <a:t>isotropic</a:t>
            </a:r>
            <a:r>
              <a:rPr lang="it-IT" altLang="it-IT" sz="1800" dirty="0">
                <a:solidFill>
                  <a:srgbClr val="0000FF"/>
                </a:solidFill>
              </a:rPr>
              <a:t> </a:t>
            </a:r>
            <a:r>
              <a:rPr lang="it-IT" altLang="it-IT" sz="1800" dirty="0" err="1">
                <a:solidFill>
                  <a:srgbClr val="0000FF"/>
                </a:solidFill>
              </a:rPr>
              <a:t>emission</a:t>
            </a:r>
            <a:r>
              <a:rPr lang="it-IT" altLang="it-IT" sz="1800" dirty="0">
                <a:solidFill>
                  <a:srgbClr val="0000FF"/>
                </a:solidFill>
              </a:rPr>
              <a:t> and </a:t>
            </a:r>
            <a:r>
              <a:rPr lang="it-IT" altLang="it-IT" sz="1800" i="1" dirty="0">
                <a:solidFill>
                  <a:srgbClr val="0000FF"/>
                </a:solidFill>
              </a:rPr>
              <a:t>R</a:t>
            </a:r>
            <a:r>
              <a:rPr lang="it-IT" altLang="it-IT" sz="1800" dirty="0">
                <a:solidFill>
                  <a:srgbClr val="0000FF"/>
                </a:solidFill>
              </a:rPr>
              <a:t> ~ </a:t>
            </a:r>
            <a:r>
              <a:rPr lang="it-IT" altLang="it-IT" sz="1800" i="1" dirty="0">
                <a:solidFill>
                  <a:srgbClr val="0000FF"/>
                </a:solidFill>
              </a:rPr>
              <a:t>R</a:t>
            </a:r>
            <a:r>
              <a:rPr lang="it-IT" altLang="it-IT" sz="1800" baseline="-25000" dirty="0">
                <a:solidFill>
                  <a:srgbClr val="0000FF"/>
                </a:solidFill>
              </a:rPr>
              <a:t>0</a:t>
            </a:r>
            <a:endParaRPr lang="it-IT" altLang="it-IT" sz="1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6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6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15" grpId="0"/>
      <p:bldP spid="226320" grpId="0"/>
      <p:bldP spid="22632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>
            <a:extLst>
              <a:ext uri="{FF2B5EF4-FFF2-40B4-BE49-F238E27FC236}">
                <a16:creationId xmlns:a16="http://schemas.microsoft.com/office/drawing/2014/main" id="{FABB703D-1E99-47DA-96E3-FBDEA9F33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75" y="2540000"/>
            <a:ext cx="6199188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7332" name="Picture 4">
            <a:extLst>
              <a:ext uri="{FF2B5EF4-FFF2-40B4-BE49-F238E27FC236}">
                <a16:creationId xmlns:a16="http://schemas.microsoft.com/office/drawing/2014/main" id="{9B03351F-5B0A-46BA-95A9-C2FFE1688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288" y="4945063"/>
            <a:ext cx="62103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6">
            <a:extLst>
              <a:ext uri="{FF2B5EF4-FFF2-40B4-BE49-F238E27FC236}">
                <a16:creationId xmlns:a16="http://schemas.microsoft.com/office/drawing/2014/main" id="{65541A1C-E71C-44A7-90F0-393AC5A47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2080925"/>
            <a:ext cx="70863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600" i="0" dirty="0">
                <a:solidFill>
                  <a:schemeClr val="tx2"/>
                </a:solidFill>
                <a:cs typeface="Times New Roman" panose="02020603050405020304" pitchFamily="18" charset="0"/>
              </a:rPr>
              <a:t>Tab. 1 – </a:t>
            </a:r>
            <a:r>
              <a:rPr lang="en-US" altLang="it-IT" sz="1600" dirty="0">
                <a:solidFill>
                  <a:schemeClr val="tx2"/>
                </a:solidFill>
                <a:cs typeface="Times New Roman" panose="02020603050405020304" pitchFamily="18" charset="0"/>
              </a:rPr>
              <a:t>Extraction properties for interface GaAs–air at 650 and 970 nm</a:t>
            </a:r>
            <a:endParaRPr lang="it-IT" altLang="it-IT" sz="1600" i="0" dirty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it-IT" altLang="it-IT" sz="1600" i="0" dirty="0"/>
          </a:p>
        </p:txBody>
      </p:sp>
      <p:sp>
        <p:nvSpPr>
          <p:cNvPr id="227335" name="Rectangle 7">
            <a:extLst>
              <a:ext uri="{FF2B5EF4-FFF2-40B4-BE49-F238E27FC236}">
                <a16:creationId xmlns:a16="http://schemas.microsoft.com/office/drawing/2014/main" id="{FC3E4034-5596-41FB-9081-B0D45CB1F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4501863"/>
            <a:ext cx="765703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600" i="0" dirty="0">
                <a:solidFill>
                  <a:schemeClr val="tx2"/>
                </a:solidFill>
                <a:cs typeface="Times New Roman" panose="02020603050405020304" pitchFamily="18" charset="0"/>
              </a:rPr>
              <a:t>Tab. 2 – </a:t>
            </a:r>
            <a:r>
              <a:rPr lang="en-US" altLang="it-IT" sz="1600" dirty="0">
                <a:solidFill>
                  <a:schemeClr val="tx2"/>
                </a:solidFill>
                <a:cs typeface="Times New Roman" panose="02020603050405020304" pitchFamily="18" charset="0"/>
              </a:rPr>
              <a:t>Extraction properties for interface GaAs–epoxy at 650 and 970 nm</a:t>
            </a:r>
            <a:endParaRPr lang="it-IT" altLang="it-IT" sz="1600" i="0" dirty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it-IT" altLang="it-IT" sz="1600" i="0" dirty="0"/>
          </a:p>
        </p:txBody>
      </p:sp>
      <p:sp>
        <p:nvSpPr>
          <p:cNvPr id="227338" name="Oval 10">
            <a:extLst>
              <a:ext uri="{FF2B5EF4-FFF2-40B4-BE49-F238E27FC236}">
                <a16:creationId xmlns:a16="http://schemas.microsoft.com/office/drawing/2014/main" id="{BFFDBBB8-9988-4B15-B167-8A608177B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2825" y="3197225"/>
            <a:ext cx="712788" cy="741363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7339" name="Line 11">
            <a:extLst>
              <a:ext uri="{FF2B5EF4-FFF2-40B4-BE49-F238E27FC236}">
                <a16:creationId xmlns:a16="http://schemas.microsoft.com/office/drawing/2014/main" id="{811F0142-0A37-4C4D-997D-D843A8CF976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16325" y="3619500"/>
            <a:ext cx="1206500" cy="5064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27340" name="Oval 12">
            <a:extLst>
              <a:ext uri="{FF2B5EF4-FFF2-40B4-BE49-F238E27FC236}">
                <a16:creationId xmlns:a16="http://schemas.microsoft.com/office/drawing/2014/main" id="{6BAAB4E4-A275-47F1-9B75-38C1A35D5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25" y="5548313"/>
            <a:ext cx="712788" cy="741362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7341" name="Line 13">
            <a:extLst>
              <a:ext uri="{FF2B5EF4-FFF2-40B4-BE49-F238E27FC236}">
                <a16:creationId xmlns:a16="http://schemas.microsoft.com/office/drawing/2014/main" id="{2FC6A2DD-26ED-425F-B873-E0E7CFBD923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86163" y="4560888"/>
            <a:ext cx="1366837" cy="137953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27342" name="Text Box 14">
            <a:extLst>
              <a:ext uri="{FF2B5EF4-FFF2-40B4-BE49-F238E27FC236}">
                <a16:creationId xmlns:a16="http://schemas.microsoft.com/office/drawing/2014/main" id="{A260C00B-9F4F-4881-9423-A52E56D9B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3" y="4168775"/>
            <a:ext cx="8331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>
                <a:solidFill>
                  <a:srgbClr val="0000FF"/>
                </a:solidFill>
              </a:rPr>
              <a:t>critical angle higher in the presence of epoxy (lower index difference)</a:t>
            </a:r>
            <a:endParaRPr lang="it-IT" altLang="it-IT" sz="1800" dirty="0">
              <a:solidFill>
                <a:srgbClr val="0000FF"/>
              </a:solidFill>
            </a:endParaRPr>
          </a:p>
        </p:txBody>
      </p:sp>
      <p:sp>
        <p:nvSpPr>
          <p:cNvPr id="227343" name="Oval 15">
            <a:extLst>
              <a:ext uri="{FF2B5EF4-FFF2-40B4-BE49-F238E27FC236}">
                <a16:creationId xmlns:a16="http://schemas.microsoft.com/office/drawing/2014/main" id="{A97FB94B-67A2-42CA-9F98-A40295BB2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4488" y="5518150"/>
            <a:ext cx="712787" cy="741363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7344" name="Line 16">
            <a:extLst>
              <a:ext uri="{FF2B5EF4-FFF2-40B4-BE49-F238E27FC236}">
                <a16:creationId xmlns:a16="http://schemas.microsoft.com/office/drawing/2014/main" id="{EFC03733-8D9A-4E16-8A12-BFCDBC2C85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47988" y="5940425"/>
            <a:ext cx="1206500" cy="5064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27345" name="Text Box 17">
            <a:extLst>
              <a:ext uri="{FF2B5EF4-FFF2-40B4-BE49-F238E27FC236}">
                <a16:creationId xmlns:a16="http://schemas.microsoft.com/office/drawing/2014/main" id="{214D619C-552E-4990-AA38-DA70E0447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6491288"/>
            <a:ext cx="8331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>
                <a:solidFill>
                  <a:srgbClr val="0000FF"/>
                </a:solidFill>
              </a:rPr>
              <a:t>high epoxy-air critical angle (epoxy index close to that of the air)</a:t>
            </a:r>
            <a:endParaRPr lang="it-IT" altLang="it-IT" sz="1800" dirty="0">
              <a:solidFill>
                <a:srgbClr val="0000FF"/>
              </a:solidFill>
            </a:endParaRPr>
          </a:p>
        </p:txBody>
      </p:sp>
      <p:sp>
        <p:nvSpPr>
          <p:cNvPr id="15" name="Text Box 17">
            <a:extLst>
              <a:ext uri="{FF2B5EF4-FFF2-40B4-BE49-F238E27FC236}">
                <a16:creationId xmlns:a16="http://schemas.microsoft.com/office/drawing/2014/main" id="{870EF3C6-D6D8-4EBF-8738-FF12183F4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213" y="6203025"/>
            <a:ext cx="9193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>
                <a:solidFill>
                  <a:srgbClr val="0000FF"/>
                </a:solidFill>
              </a:rPr>
              <a:t>the epoxy can be modeled in the shape of a hemisphere so that the light rays coming from the center are practically perpendicular to the surface of the epoxy</a:t>
            </a:r>
            <a:endParaRPr lang="it-IT" altLang="it-IT" sz="1800" dirty="0">
              <a:solidFill>
                <a:srgbClr val="0000FF"/>
              </a:solidFill>
            </a:endParaRP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6A235E55-2420-4D10-ABDB-6CF9089F11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en-US" altLang="it-IT" sz="4000" dirty="0"/>
              <a:t>Light extraction:</a:t>
            </a:r>
            <a:br>
              <a:rPr lang="en-US" altLang="it-IT" sz="4000" dirty="0"/>
            </a:br>
            <a:r>
              <a:rPr lang="en-US" altLang="it-IT" sz="4000" dirty="0"/>
              <a:t>light escape cone</a:t>
            </a:r>
            <a:endParaRPr lang="it-IT" alt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27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27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7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7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27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7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734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734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7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27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27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27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27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27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27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27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27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7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7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27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734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734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7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27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27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273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227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227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5" grpId="0"/>
      <p:bldP spid="227342" grpId="0"/>
      <p:bldP spid="227342" grpId="1"/>
      <p:bldP spid="227345" grpId="0"/>
      <p:bldP spid="227345" grpId="1"/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0C00D427-0898-4BEA-8CF8-035691C43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5471" y="274638"/>
            <a:ext cx="8539316" cy="1143000"/>
          </a:xfrm>
        </p:spPr>
        <p:txBody>
          <a:bodyPr/>
          <a:lstStyle/>
          <a:p>
            <a:pPr eaLnBrk="1" hangingPunct="1"/>
            <a:r>
              <a:rPr lang="it-IT" altLang="it-IT" dirty="0" err="1"/>
              <a:t>Optimization</a:t>
            </a:r>
            <a:r>
              <a:rPr lang="it-IT" altLang="it-IT" dirty="0"/>
              <a:t> Standard </a:t>
            </a:r>
            <a:r>
              <a:rPr lang="it-IT" altLang="it-IT" dirty="0" err="1"/>
              <a:t>Geometry</a:t>
            </a:r>
            <a:endParaRPr lang="it-IT" altLang="it-IT" dirty="0"/>
          </a:p>
        </p:txBody>
      </p:sp>
      <p:sp>
        <p:nvSpPr>
          <p:cNvPr id="24579" name="Rectangle 8">
            <a:extLst>
              <a:ext uri="{FF2B5EF4-FFF2-40B4-BE49-F238E27FC236}">
                <a16:creationId xmlns:a16="http://schemas.microsoft.com/office/drawing/2014/main" id="{A505A6A8-557C-4550-A046-CCEC8345F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pic>
        <p:nvPicPr>
          <p:cNvPr id="24580" name="Picture 9">
            <a:extLst>
              <a:ext uri="{FF2B5EF4-FFF2-40B4-BE49-F238E27FC236}">
                <a16:creationId xmlns:a16="http://schemas.microsoft.com/office/drawing/2014/main" id="{B0736AB3-B574-4F0B-B1BC-94E1182EC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2720975"/>
            <a:ext cx="76009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 Box 13">
            <a:extLst>
              <a:ext uri="{FF2B5EF4-FFF2-40B4-BE49-F238E27FC236}">
                <a16:creationId xmlns:a16="http://schemas.microsoft.com/office/drawing/2014/main" id="{2DAA2E3D-F72B-43E2-AC44-CF3553CB2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13" y="5235575"/>
            <a:ext cx="892492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 b="0" dirty="0">
                <a:solidFill>
                  <a:schemeClr val="bg2">
                    <a:lumMod val="75000"/>
                  </a:schemeClr>
                </a:solidFill>
              </a:rPr>
              <a:t>Light extraction cones for different LED geometries (based on standard rectangular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 b="0" dirty="0">
                <a:solidFill>
                  <a:schemeClr val="bg2">
                    <a:lumMod val="75000"/>
                  </a:schemeClr>
                </a:solidFill>
              </a:rPr>
              <a:t>base parallelepiped geometry):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i="1" dirty="0">
                <a:solidFill>
                  <a:schemeClr val="tx2">
                    <a:lumMod val="50000"/>
                  </a:schemeClr>
                </a:solidFill>
              </a:rPr>
              <a:t>(a) </a:t>
            </a:r>
            <a:r>
              <a:rPr lang="it-IT" altLang="it-IT" sz="1800" i="1" dirty="0" err="1">
                <a:solidFill>
                  <a:schemeClr val="tx2">
                    <a:lumMod val="50000"/>
                  </a:schemeClr>
                </a:solidFill>
              </a:rPr>
              <a:t>absorbing</a:t>
            </a:r>
            <a:r>
              <a:rPr lang="it-IT" altLang="it-IT" sz="18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it-IT" altLang="it-IT" sz="1800" i="1" dirty="0" err="1">
                <a:solidFill>
                  <a:schemeClr val="tx2">
                    <a:lumMod val="50000"/>
                  </a:schemeClr>
                </a:solidFill>
              </a:rPr>
              <a:t>substrate</a:t>
            </a:r>
            <a:r>
              <a:rPr lang="it-IT" altLang="it-IT" sz="1800" i="1" dirty="0">
                <a:solidFill>
                  <a:schemeClr val="tx2">
                    <a:lumMod val="50000"/>
                  </a:schemeClr>
                </a:solidFill>
              </a:rPr>
              <a:t> with </a:t>
            </a:r>
            <a:r>
              <a:rPr lang="it-IT" altLang="it-IT" sz="1800" i="1" dirty="0" err="1">
                <a:solidFill>
                  <a:schemeClr val="tx2">
                    <a:lumMod val="50000"/>
                  </a:schemeClr>
                </a:solidFill>
              </a:rPr>
              <a:t>with</a:t>
            </a:r>
            <a:r>
              <a:rPr lang="it-IT" altLang="it-IT" sz="18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it-IT" altLang="it-IT" sz="1800" i="1" dirty="0" err="1">
                <a:solidFill>
                  <a:schemeClr val="tx2">
                    <a:lumMod val="50000"/>
                  </a:schemeClr>
                </a:solidFill>
              </a:rPr>
              <a:t>thin</a:t>
            </a:r>
            <a:r>
              <a:rPr lang="it-IT" altLang="it-IT" sz="1800" i="1" dirty="0">
                <a:solidFill>
                  <a:schemeClr val="tx2">
                    <a:lumMod val="50000"/>
                  </a:schemeClr>
                </a:solidFill>
              </a:rPr>
              <a:t> window </a:t>
            </a:r>
            <a:r>
              <a:rPr lang="it-IT" altLang="it-IT" sz="1800" i="1" dirty="0" err="1">
                <a:solidFill>
                  <a:schemeClr val="tx2">
                    <a:lumMod val="50000"/>
                  </a:schemeClr>
                </a:solidFill>
              </a:rPr>
              <a:t>layer</a:t>
            </a:r>
            <a:endParaRPr lang="it-IT" altLang="it-IT" sz="1800" i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i="1" dirty="0">
                <a:solidFill>
                  <a:schemeClr val="tx2">
                    <a:lumMod val="50000"/>
                  </a:schemeClr>
                </a:solidFill>
              </a:rPr>
              <a:t>(b) </a:t>
            </a:r>
            <a:r>
              <a:rPr lang="en-US" altLang="it-IT" sz="1800" i="1" dirty="0">
                <a:solidFill>
                  <a:schemeClr val="tx2">
                    <a:lumMod val="50000"/>
                  </a:schemeClr>
                </a:solidFill>
              </a:rPr>
              <a:t>absorbing substrate </a:t>
            </a:r>
            <a:r>
              <a:rPr lang="en-US" altLang="it-IT" sz="1800" i="1" dirty="0">
                <a:solidFill>
                  <a:srgbClr val="0000FF"/>
                </a:solidFill>
              </a:rPr>
              <a:t>with thick window layer</a:t>
            </a:r>
            <a:endParaRPr lang="it-IT" altLang="it-IT" sz="18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i="1" dirty="0">
                <a:solidFill>
                  <a:schemeClr val="tx2">
                    <a:lumMod val="50000"/>
                  </a:schemeClr>
                </a:solidFill>
              </a:rPr>
              <a:t>(c) </a:t>
            </a:r>
            <a:r>
              <a:rPr lang="en-US" altLang="it-IT" sz="1800" i="1" dirty="0">
                <a:solidFill>
                  <a:srgbClr val="996600"/>
                </a:solidFill>
              </a:rPr>
              <a:t>transparent substrate </a:t>
            </a:r>
            <a:r>
              <a:rPr lang="en-US" altLang="it-IT" sz="1800" i="1" dirty="0">
                <a:solidFill>
                  <a:srgbClr val="0000FF"/>
                </a:solidFill>
              </a:rPr>
              <a:t>with thick window layer</a:t>
            </a:r>
            <a:endParaRPr lang="it-IT" altLang="it-IT" sz="1800" i="1" dirty="0">
              <a:solidFill>
                <a:srgbClr val="0000FF"/>
              </a:solidFill>
            </a:endParaRPr>
          </a:p>
        </p:txBody>
      </p:sp>
      <p:sp>
        <p:nvSpPr>
          <p:cNvPr id="228366" name="Text Box 14">
            <a:extLst>
              <a:ext uri="{FF2B5EF4-FFF2-40B4-BE49-F238E27FC236}">
                <a16:creationId xmlns:a16="http://schemas.microsoft.com/office/drawing/2014/main" id="{BF818F94-4E12-4A93-A16C-89D073A20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1714500"/>
            <a:ext cx="208915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>
                <a:solidFill>
                  <a:srgbClr val="0000FF"/>
                </a:solidFill>
              </a:rPr>
              <a:t>active region close to the surface</a:t>
            </a:r>
            <a:endParaRPr lang="it-IT" altLang="it-IT" sz="1800" dirty="0">
              <a:solidFill>
                <a:srgbClr val="0000FF"/>
              </a:solidFill>
            </a:endParaRPr>
          </a:p>
        </p:txBody>
      </p:sp>
      <p:sp>
        <p:nvSpPr>
          <p:cNvPr id="228367" name="Text Box 15">
            <a:extLst>
              <a:ext uri="{FF2B5EF4-FFF2-40B4-BE49-F238E27FC236}">
                <a16:creationId xmlns:a16="http://schemas.microsoft.com/office/drawing/2014/main" id="{D14EBDA8-FF98-40C4-A713-91EADABA1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" y="3367088"/>
            <a:ext cx="20891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rgbClr val="FFFF00"/>
                </a:solidFill>
              </a:rPr>
              <a:t>absorbing</a:t>
            </a:r>
            <a:endParaRPr lang="it-IT" altLang="it-IT" sz="1800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rgbClr val="FFFF00"/>
                </a:solidFill>
              </a:rPr>
              <a:t>substrate</a:t>
            </a:r>
            <a:endParaRPr lang="it-IT" altLang="it-IT" sz="1800" dirty="0">
              <a:solidFill>
                <a:srgbClr val="FFFF00"/>
              </a:solidFill>
            </a:endParaRPr>
          </a:p>
        </p:txBody>
      </p:sp>
      <p:sp>
        <p:nvSpPr>
          <p:cNvPr id="228368" name="Rectangle 16">
            <a:extLst>
              <a:ext uri="{FF2B5EF4-FFF2-40B4-BE49-F238E27FC236}">
                <a16:creationId xmlns:a16="http://schemas.microsoft.com/office/drawing/2014/main" id="{6B832EEF-760F-40B1-A926-51B4615F5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4225" y="2728913"/>
            <a:ext cx="2176463" cy="2263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8369" name="Rectangle 17">
            <a:extLst>
              <a:ext uri="{FF2B5EF4-FFF2-40B4-BE49-F238E27FC236}">
                <a16:creationId xmlns:a16="http://schemas.microsoft.com/office/drawing/2014/main" id="{A17864E8-6005-4BF8-8ACF-0D6E7F049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2825" y="2728913"/>
            <a:ext cx="2176463" cy="2263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8372" name="Text Box 20">
            <a:extLst>
              <a:ext uri="{FF2B5EF4-FFF2-40B4-BE49-F238E27FC236}">
                <a16:creationId xmlns:a16="http://schemas.microsoft.com/office/drawing/2014/main" id="{78335E8F-C1D5-48F9-B75E-64A8AF111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2163" y="1728788"/>
            <a:ext cx="208915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>
                <a:solidFill>
                  <a:srgbClr val="0000FF"/>
                </a:solidFill>
              </a:rPr>
              <a:t>efficiency increases by a factor of</a:t>
            </a:r>
            <a:endParaRPr lang="it-IT" altLang="it-IT" sz="1800" dirty="0">
              <a:solidFill>
                <a:srgbClr val="0000FF"/>
              </a:solidFill>
            </a:endParaRPr>
          </a:p>
        </p:txBody>
      </p:sp>
      <p:sp>
        <p:nvSpPr>
          <p:cNvPr id="228373" name="Text Box 21">
            <a:extLst>
              <a:ext uri="{FF2B5EF4-FFF2-40B4-BE49-F238E27FC236}">
                <a16:creationId xmlns:a16="http://schemas.microsoft.com/office/drawing/2014/main" id="{965A42A4-FEFE-4B3E-807C-7C52880E7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4" y="1946788"/>
            <a:ext cx="455869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400" i="0" dirty="0">
                <a:solidFill>
                  <a:schemeClr val="accent3">
                    <a:lumMod val="25000"/>
                  </a:schemeClr>
                </a:solidFill>
              </a:rPr>
              <a:t>?</a:t>
            </a:r>
          </a:p>
        </p:txBody>
      </p:sp>
      <p:sp>
        <p:nvSpPr>
          <p:cNvPr id="228374" name="Text Box 22">
            <a:extLst>
              <a:ext uri="{FF2B5EF4-FFF2-40B4-BE49-F238E27FC236}">
                <a16:creationId xmlns:a16="http://schemas.microsoft.com/office/drawing/2014/main" id="{584F4952-7EC0-4B83-8068-130004415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17" y="2271252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228375" name="Text Box 23">
            <a:extLst>
              <a:ext uri="{FF2B5EF4-FFF2-40B4-BE49-F238E27FC236}">
                <a16:creationId xmlns:a16="http://schemas.microsoft.com/office/drawing/2014/main" id="{B48B3E25-A6B1-455B-A442-291D1533E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4387" y="1727200"/>
            <a:ext cx="214348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>
                <a:solidFill>
                  <a:srgbClr val="0000FF"/>
                </a:solidFill>
              </a:rPr>
              <a:t>efficiency increases by a factor of </a:t>
            </a:r>
            <a:r>
              <a:rPr lang="it-IT" altLang="it-IT" sz="1800" dirty="0">
                <a:solidFill>
                  <a:schemeClr val="tx2"/>
                </a:solidFill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836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836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8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836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836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8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228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28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228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837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837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28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28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28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228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0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283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28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28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228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837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837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8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66" grpId="0"/>
      <p:bldP spid="228366" grpId="1"/>
      <p:bldP spid="228367" grpId="0"/>
      <p:bldP spid="228367" grpId="1"/>
      <p:bldP spid="228372" grpId="0"/>
      <p:bldP spid="228373" grpId="0"/>
      <p:bldP spid="228373" grpId="1"/>
      <p:bldP spid="228374" grpId="0"/>
      <p:bldP spid="22837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2" name="Rectangle 6">
            <a:extLst>
              <a:ext uri="{FF2B5EF4-FFF2-40B4-BE49-F238E27FC236}">
                <a16:creationId xmlns:a16="http://schemas.microsoft.com/office/drawing/2014/main" id="{04EC9CEC-4DA8-43B4-877E-FDBF7BBB6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052" y="1329126"/>
            <a:ext cx="6105582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700" dirty="0">
                <a:solidFill>
                  <a:srgbClr val="0000FF"/>
                </a:solidFill>
                <a:cs typeface="Times New Roman" panose="02020603050405020304" pitchFamily="18" charset="0"/>
              </a:rPr>
              <a:t>Extraction efficiency increasing through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700" dirty="0">
                <a:solidFill>
                  <a:srgbClr val="0000FF"/>
                </a:solidFill>
                <a:cs typeface="Times New Roman" panose="02020603050405020304" pitchFamily="18" charset="0"/>
              </a:rPr>
              <a:t>thick upper window and transparent substrate</a:t>
            </a:r>
            <a:endParaRPr lang="it-IT" altLang="it-IT" sz="1700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it-IT" altLang="it-IT" sz="1700" i="0" dirty="0">
              <a:solidFill>
                <a:srgbClr val="0000FF"/>
              </a:solidFill>
            </a:endParaRPr>
          </a:p>
        </p:txBody>
      </p:sp>
      <p:pic>
        <p:nvPicPr>
          <p:cNvPr id="25604" name="Picture 5">
            <a:extLst>
              <a:ext uri="{FF2B5EF4-FFF2-40B4-BE49-F238E27FC236}">
                <a16:creationId xmlns:a16="http://schemas.microsoft.com/office/drawing/2014/main" id="{CFEEE2C6-3F0B-4917-A535-86D93D170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8" y="2074863"/>
            <a:ext cx="6737350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7">
            <a:extLst>
              <a:ext uri="{FF2B5EF4-FFF2-40B4-BE49-F238E27FC236}">
                <a16:creationId xmlns:a16="http://schemas.microsoft.com/office/drawing/2014/main" id="{BAB499B1-2646-4BA5-82DA-2596CA09C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3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b="0" i="0"/>
          </a:p>
        </p:txBody>
      </p:sp>
      <p:pic>
        <p:nvPicPr>
          <p:cNvPr id="25609" name="Picture 12">
            <a:extLst>
              <a:ext uri="{FF2B5EF4-FFF2-40B4-BE49-F238E27FC236}">
                <a16:creationId xmlns:a16="http://schemas.microsoft.com/office/drawing/2014/main" id="{AA23A635-B848-46FF-AD01-A251C0C1A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4086410"/>
            <a:ext cx="8664650" cy="2127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9393" name="Rectangle 17">
            <a:extLst>
              <a:ext uri="{FF2B5EF4-FFF2-40B4-BE49-F238E27FC236}">
                <a16:creationId xmlns:a16="http://schemas.microsoft.com/office/drawing/2014/main" id="{5223BFCD-F9FB-406B-98E7-77ABD3FF8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204" y="5934670"/>
            <a:ext cx="752388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br>
              <a:rPr lang="it-IT" altLang="it-IT" sz="1800" b="0" i="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altLang="it-IT" sz="1800" b="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Cross-section schematics of ideal geometries; sphere with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800" b="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point source (left), hemisphere (middle) and a truncated cone (right)</a:t>
            </a:r>
            <a:endParaRPr lang="it-IT" altLang="it-IT" sz="1800" b="0" i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9394" name="Rectangle 18">
            <a:extLst>
              <a:ext uri="{FF2B5EF4-FFF2-40B4-BE49-F238E27FC236}">
                <a16:creationId xmlns:a16="http://schemas.microsoft.com/office/drawing/2014/main" id="{9E4C6D20-8174-4B18-A26E-996FF28F4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4302" y="4173538"/>
            <a:ext cx="23230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i="1" dirty="0">
                <a:solidFill>
                  <a:srgbClr val="0000FF"/>
                </a:solidFill>
                <a:latin typeface="Symbol" panose="05050102010706020507" pitchFamily="18" charset="2"/>
              </a:rPr>
              <a:t> </a:t>
            </a:r>
            <a:r>
              <a:rPr lang="it-IT" altLang="it-IT" sz="2400" i="0" dirty="0">
                <a:solidFill>
                  <a:srgbClr val="0000FF"/>
                </a:solidFill>
                <a:latin typeface="Times New Roman" panose="02020603050405020304" pitchFamily="18" charset="0"/>
              </a:rPr>
              <a:t>= (</a:t>
            </a:r>
            <a:r>
              <a:rPr lang="it-IT" altLang="it-IT" sz="2400" i="1" dirty="0">
                <a:solidFill>
                  <a:srgbClr val="0000FF"/>
                </a:solidFill>
                <a:latin typeface="Symbol" panose="05050102010706020507" pitchFamily="18" charset="2"/>
              </a:rPr>
              <a:t> </a:t>
            </a:r>
            <a:r>
              <a:rPr lang="it-IT" altLang="it-IT" sz="2400" i="0" dirty="0">
                <a:solidFill>
                  <a:srgbClr val="0000FF"/>
                </a:solidFill>
                <a:latin typeface="Times New Roman" panose="02020603050405020304" pitchFamily="18" charset="0"/>
              </a:rPr>
              <a:t>/2 – </a:t>
            </a:r>
            <a:r>
              <a:rPr lang="it-IT" altLang="it-IT" sz="2400" i="1" dirty="0">
                <a:solidFill>
                  <a:srgbClr val="0000FF"/>
                </a:solidFill>
                <a:latin typeface="Symbol" panose="05050102010706020507" pitchFamily="18" charset="2"/>
              </a:rPr>
              <a:t></a:t>
            </a:r>
            <a:r>
              <a:rPr lang="it-IT" altLang="it-IT" sz="2400" i="1" baseline="-25000" dirty="0">
                <a:solidFill>
                  <a:srgbClr val="0000FF"/>
                </a:solidFill>
                <a:latin typeface="Times New Roman" panose="02020603050405020304" pitchFamily="18" charset="0"/>
              </a:rPr>
              <a:t>c</a:t>
            </a:r>
            <a:r>
              <a:rPr lang="it-IT" altLang="it-IT" sz="2400" i="0" dirty="0">
                <a:solidFill>
                  <a:srgbClr val="0000FF"/>
                </a:solidFill>
                <a:latin typeface="Times New Roman" panose="02020603050405020304" pitchFamily="18" charset="0"/>
              </a:rPr>
              <a:t>) / 2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96A1E2DD-DDA8-4FF4-89D4-0BF0447AF0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0219" y="274638"/>
            <a:ext cx="8613057" cy="1143000"/>
          </a:xfrm>
        </p:spPr>
        <p:txBody>
          <a:bodyPr/>
          <a:lstStyle/>
          <a:p>
            <a:pPr eaLnBrk="1" hangingPunct="1"/>
            <a:r>
              <a:rPr lang="it-IT" altLang="it-IT" dirty="0" err="1"/>
              <a:t>Optimization</a:t>
            </a:r>
            <a:r>
              <a:rPr lang="it-IT" altLang="it-IT" dirty="0"/>
              <a:t> Standard </a:t>
            </a:r>
            <a:r>
              <a:rPr lang="it-IT" altLang="it-IT" dirty="0" err="1"/>
              <a:t>Geometry</a:t>
            </a:r>
            <a:endParaRPr lang="it-IT" alt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9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939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939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82" grpId="0"/>
      <p:bldP spid="229393" grpId="0"/>
      <p:bldP spid="22939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6EDE7349-6F23-405E-A990-3778820390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66704"/>
          </a:xfrm>
        </p:spPr>
        <p:txBody>
          <a:bodyPr/>
          <a:lstStyle/>
          <a:p>
            <a:pPr eaLnBrk="1" hangingPunct="1"/>
            <a:r>
              <a:rPr lang="it-IT" altLang="it-IT" sz="3200" dirty="0"/>
              <a:t>Techniques to </a:t>
            </a:r>
            <a:r>
              <a:rPr lang="it-IT" altLang="it-IT" sz="3200" dirty="0" err="1"/>
              <a:t>fabricate</a:t>
            </a:r>
            <a:r>
              <a:rPr lang="it-IT" altLang="it-IT" sz="3200" dirty="0"/>
              <a:t> high-</a:t>
            </a:r>
            <a:r>
              <a:rPr lang="it-IT" altLang="it-IT" sz="3200" dirty="0" err="1"/>
              <a:t>efficiency</a:t>
            </a:r>
            <a:r>
              <a:rPr lang="it-IT" altLang="it-IT" sz="3200" dirty="0"/>
              <a:t> LEDs</a:t>
            </a:r>
          </a:p>
        </p:txBody>
      </p:sp>
      <p:sp>
        <p:nvSpPr>
          <p:cNvPr id="26627" name="Rectangle 234">
            <a:extLst>
              <a:ext uri="{FF2B5EF4-FFF2-40B4-BE49-F238E27FC236}">
                <a16:creationId xmlns:a16="http://schemas.microsoft.com/office/drawing/2014/main" id="{B4E010A1-1A8D-405A-A1B9-3675F1DD4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225" y="2032000"/>
            <a:ext cx="7764463" cy="44275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8" name="Rectangle 235">
            <a:extLst>
              <a:ext uri="{FF2B5EF4-FFF2-40B4-BE49-F238E27FC236}">
                <a16:creationId xmlns:a16="http://schemas.microsoft.com/office/drawing/2014/main" id="{4C31C6DD-1604-4796-A020-9C0B3CFDC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813" y="2120613"/>
            <a:ext cx="7636578" cy="584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600" i="1" dirty="0">
                <a:solidFill>
                  <a:schemeClr val="tx2">
                    <a:lumMod val="50000"/>
                  </a:schemeClr>
                </a:solidFill>
              </a:rPr>
              <a:t>Evolution of external quantum efficiency improvements for LEDs in </a:t>
            </a:r>
            <a:r>
              <a:rPr lang="en-US" altLang="it-IT" sz="1600" i="1" dirty="0" err="1">
                <a:solidFill>
                  <a:schemeClr val="tx2">
                    <a:lumMod val="50000"/>
                  </a:schemeClr>
                </a:solidFill>
              </a:rPr>
              <a:t>AlGaInP</a:t>
            </a:r>
            <a:endParaRPr lang="en-US" altLang="it-IT" sz="1600" i="1" dirty="0">
              <a:solidFill>
                <a:schemeClr val="tx2">
                  <a:lumMod val="50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600" b="0" i="0" dirty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it-IT" altLang="it-IT" sz="1600" b="0" i="1" dirty="0" err="1">
                <a:solidFill>
                  <a:schemeClr val="tx2">
                    <a:lumMod val="50000"/>
                  </a:schemeClr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h</a:t>
            </a:r>
            <a:r>
              <a:rPr lang="it-IT" altLang="it-IT" sz="1600" b="0" baseline="-300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ext</a:t>
            </a:r>
            <a:r>
              <a:rPr lang="en-US" altLang="it-IT" sz="1600" b="0" i="0" dirty="0">
                <a:solidFill>
                  <a:schemeClr val="tx2">
                    <a:lumMod val="50000"/>
                  </a:schemeClr>
                </a:solidFill>
              </a:rPr>
              <a:t> calculated considering the LED immersed in an epoxy dome)</a:t>
            </a:r>
            <a:endParaRPr lang="it-IT" altLang="it-IT" sz="1600" b="0" i="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30748" name="Group 348">
            <a:extLst>
              <a:ext uri="{FF2B5EF4-FFF2-40B4-BE49-F238E27FC236}">
                <a16:creationId xmlns:a16="http://schemas.microsoft.com/office/drawing/2014/main" id="{A6211425-2524-4B5B-AE5E-DA04824E2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235361"/>
              </p:ext>
            </p:extLst>
          </p:nvPr>
        </p:nvGraphicFramePr>
        <p:xfrm>
          <a:off x="1390650" y="3143250"/>
          <a:ext cx="6613525" cy="2847977"/>
        </p:xfrm>
        <a:graphic>
          <a:graphicData uri="http://schemas.openxmlformats.org/drawingml/2006/table">
            <a:tbl>
              <a:tblPr/>
              <a:tblGrid>
                <a:gridCol w="817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7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80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2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kumimoji="0" lang="it-IT" alt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1" i="0" u="none" strike="noStrike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</a:t>
                      </a:r>
                      <a:endParaRPr kumimoji="0" lang="it-IT" altLang="it-IT" sz="2000" b="1" i="0" u="none" strike="noStrike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Symbol" panose="05050102010706020507" pitchFamily="18" charset="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Symbol" panose="05050102010706020507" pitchFamily="18" charset="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it-IT" altLang="it-IT" sz="2000" b="1" i="0" u="none" strike="noStrike" cap="none" normalizeH="0" baseline="-3000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</a:t>
                      </a: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(%)</a:t>
                      </a:r>
                      <a:endParaRPr kumimoji="0" lang="it-IT" alt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1990</a:t>
                      </a:r>
                      <a:endParaRPr kumimoji="0" lang="it-IT" alt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DH on </a:t>
                      </a:r>
                      <a:r>
                        <a:rPr kumimoji="0" lang="it-IT" altLang="it-IT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GaAs</a:t>
                      </a: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it-IT" altLang="it-IT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substrate</a:t>
                      </a: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(standard LED)</a:t>
                      </a:r>
                      <a:endParaRPr kumimoji="0" lang="it-IT" alt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≈ 2</a:t>
                      </a:r>
                      <a:endParaRPr kumimoji="0" lang="it-IT" alt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1992</a:t>
                      </a:r>
                      <a:endParaRPr kumimoji="0" lang="it-IT" altLang="it-IT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thick</a:t>
                      </a: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it-IT" altLang="it-IT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GaP</a:t>
                      </a: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window </a:t>
                      </a:r>
                      <a:r>
                        <a:rPr kumimoji="0" lang="it-IT" altLang="it-IT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layer</a:t>
                      </a:r>
                      <a:endParaRPr kumimoji="0" lang="it-IT" alt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6</a:t>
                      </a:r>
                      <a:endParaRPr kumimoji="0" lang="it-IT" altLang="it-IT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6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1994</a:t>
                      </a:r>
                      <a:endParaRPr kumimoji="0" lang="it-IT" altLang="it-IT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transparent</a:t>
                      </a: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it-IT" altLang="it-IT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GaP</a:t>
                      </a: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it-IT" altLang="it-IT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substrate</a:t>
                      </a:r>
                      <a:endParaRPr kumimoji="0" lang="it-IT" alt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17,6</a:t>
                      </a:r>
                      <a:endParaRPr kumimoji="0" lang="it-IT" altLang="it-IT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1996</a:t>
                      </a:r>
                      <a:endParaRPr kumimoji="0" lang="it-IT" altLang="it-IT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idem</a:t>
                      </a:r>
                      <a:endParaRPr kumimoji="0" lang="it-IT" alt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23,7</a:t>
                      </a:r>
                      <a:endParaRPr kumimoji="0" lang="it-IT" alt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1999</a:t>
                      </a:r>
                      <a:endParaRPr kumimoji="0" lang="it-IT" altLang="it-IT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idem + MQW</a:t>
                      </a:r>
                      <a:endParaRPr kumimoji="0" lang="it-IT" alt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32,0</a:t>
                      </a:r>
                      <a:endParaRPr kumimoji="0" lang="it-IT" alt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0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0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0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>
            <a:extLst>
              <a:ext uri="{FF2B5EF4-FFF2-40B4-BE49-F238E27FC236}">
                <a16:creationId xmlns:a16="http://schemas.microsoft.com/office/drawing/2014/main" id="{E66FD8D0-3C41-4AC2-904F-65ED5CB62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71663" y="2195513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b="0" i="0"/>
          </a:p>
        </p:txBody>
      </p:sp>
      <p:sp>
        <p:nvSpPr>
          <p:cNvPr id="27651" name="Rectangle 7">
            <a:extLst>
              <a:ext uri="{FF2B5EF4-FFF2-40B4-BE49-F238E27FC236}">
                <a16:creationId xmlns:a16="http://schemas.microsoft.com/office/drawing/2014/main" id="{50D0B9C0-5A0D-461C-88E5-66A0B01AE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464" y="1508314"/>
            <a:ext cx="836908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0" algn="just" eaLnBrk="1" hangingPunct="1">
              <a:spcBef>
                <a:spcPct val="0"/>
              </a:spcBef>
              <a:buFontTx/>
              <a:buNone/>
            </a:pPr>
            <a:r>
              <a:rPr lang="en-US" altLang="it-IT" sz="2000" b="0" i="0" dirty="0">
                <a:solidFill>
                  <a:schemeClr val="tx2">
                    <a:lumMod val="50000"/>
                  </a:schemeClr>
                </a:solidFill>
              </a:rPr>
              <a:t>Two different generations of amber </a:t>
            </a:r>
            <a:r>
              <a:rPr lang="en-US" altLang="it-IT" sz="2000" b="0" i="0" dirty="0" err="1">
                <a:solidFill>
                  <a:schemeClr val="tx2">
                    <a:lumMod val="50000"/>
                  </a:schemeClr>
                </a:solidFill>
              </a:rPr>
              <a:t>AlGaInP</a:t>
            </a:r>
            <a:r>
              <a:rPr lang="en-US" altLang="it-IT" sz="2000" b="0" i="0" dirty="0">
                <a:solidFill>
                  <a:schemeClr val="tx2">
                    <a:lumMod val="50000"/>
                  </a:schemeClr>
                </a:solidFill>
              </a:rPr>
              <a:t> LEDs by Hewlett-Packard (now </a:t>
            </a:r>
            <a:r>
              <a:rPr lang="en-US" altLang="it-IT" sz="2000" b="0" i="0" dirty="0" err="1">
                <a:solidFill>
                  <a:schemeClr val="tx2">
                    <a:lumMod val="50000"/>
                  </a:schemeClr>
                </a:solidFill>
              </a:rPr>
              <a:t>Lumileds</a:t>
            </a:r>
            <a:r>
              <a:rPr lang="en-US" altLang="it-IT" sz="2000" b="0" i="0" dirty="0">
                <a:solidFill>
                  <a:schemeClr val="tx2">
                    <a:lumMod val="50000"/>
                  </a:schemeClr>
                </a:solidFill>
              </a:rPr>
              <a:t>): </a:t>
            </a:r>
          </a:p>
          <a:p>
            <a:pPr indent="0" algn="just" eaLnBrk="1" hangingPunct="1">
              <a:spcBef>
                <a:spcPct val="0"/>
              </a:spcBef>
              <a:buFontTx/>
              <a:buNone/>
            </a:pPr>
            <a:r>
              <a:rPr lang="en-US" altLang="it-IT" sz="2000" dirty="0">
                <a:solidFill>
                  <a:schemeClr val="tx1">
                    <a:lumMod val="75000"/>
                  </a:schemeClr>
                </a:solidFill>
              </a:rPr>
              <a:t>- </a:t>
            </a:r>
            <a:r>
              <a:rPr lang="en-US" altLang="it-IT" sz="2000" i="0" dirty="0">
                <a:solidFill>
                  <a:schemeClr val="tx1">
                    <a:lumMod val="75000"/>
                  </a:schemeClr>
                </a:solidFill>
              </a:rPr>
              <a:t>absorbing GaAs substrate (AS) LED with thick </a:t>
            </a:r>
            <a:r>
              <a:rPr lang="en-US" altLang="it-IT" sz="2000" i="0" dirty="0" err="1">
                <a:solidFill>
                  <a:schemeClr val="tx1">
                    <a:lumMod val="75000"/>
                  </a:schemeClr>
                </a:solidFill>
              </a:rPr>
              <a:t>GaP</a:t>
            </a:r>
            <a:r>
              <a:rPr lang="en-US" altLang="it-IT" sz="2000" i="0" dirty="0">
                <a:solidFill>
                  <a:schemeClr val="tx1">
                    <a:lumMod val="75000"/>
                  </a:schemeClr>
                </a:solidFill>
              </a:rPr>
              <a:t> window layer</a:t>
            </a:r>
          </a:p>
          <a:p>
            <a:pPr indent="0" algn="just" eaLnBrk="1" hangingPunct="1">
              <a:spcBef>
                <a:spcPct val="0"/>
              </a:spcBef>
              <a:buFontTx/>
              <a:buNone/>
            </a:pPr>
            <a:r>
              <a:rPr lang="en-US" altLang="it-IT" sz="2000" dirty="0">
                <a:solidFill>
                  <a:srgbClr val="0000FF"/>
                </a:solidFill>
              </a:rPr>
              <a:t>- </a:t>
            </a:r>
            <a:r>
              <a:rPr lang="en-US" altLang="it-IT" sz="2000" i="0" dirty="0">
                <a:solidFill>
                  <a:srgbClr val="0000FF"/>
                </a:solidFill>
              </a:rPr>
              <a:t>wafer-bonded transparent </a:t>
            </a:r>
            <a:r>
              <a:rPr lang="en-US" altLang="it-IT" sz="2000" i="0" dirty="0" err="1">
                <a:solidFill>
                  <a:srgbClr val="0000FF"/>
                </a:solidFill>
              </a:rPr>
              <a:t>GaP</a:t>
            </a:r>
            <a:r>
              <a:rPr lang="en-US" altLang="it-IT" sz="2000" i="0" dirty="0">
                <a:solidFill>
                  <a:srgbClr val="0000FF"/>
                </a:solidFill>
              </a:rPr>
              <a:t> substrate (TS) LED</a:t>
            </a:r>
            <a:endParaRPr lang="it-IT" altLang="it-IT" sz="2000" i="0" dirty="0">
              <a:solidFill>
                <a:srgbClr val="0000FF"/>
              </a:solidFill>
            </a:endParaRPr>
          </a:p>
        </p:txBody>
      </p:sp>
      <p:pic>
        <p:nvPicPr>
          <p:cNvPr id="27657" name="Picture 5">
            <a:extLst>
              <a:ext uri="{FF2B5EF4-FFF2-40B4-BE49-F238E27FC236}">
                <a16:creationId xmlns:a16="http://schemas.microsoft.com/office/drawing/2014/main" id="{2371B1AB-7B0C-4990-9E8E-9D41BE2AF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2857500"/>
            <a:ext cx="3435350" cy="323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4">
            <a:extLst>
              <a:ext uri="{FF2B5EF4-FFF2-40B4-BE49-F238E27FC236}">
                <a16:creationId xmlns:a16="http://schemas.microsoft.com/office/drawing/2014/main" id="{760827B8-2452-4EEF-9AFD-48B0AA4F1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63" y="2852738"/>
            <a:ext cx="3546475" cy="322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1436" name="Text Box 12">
            <a:extLst>
              <a:ext uri="{FF2B5EF4-FFF2-40B4-BE49-F238E27FC236}">
                <a16:creationId xmlns:a16="http://schemas.microsoft.com/office/drawing/2014/main" id="{0AB23F46-208C-428E-8CE1-035998672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9188" y="6202363"/>
            <a:ext cx="1085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wafer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bonding</a:t>
            </a:r>
          </a:p>
        </p:txBody>
      </p:sp>
      <p:sp>
        <p:nvSpPr>
          <p:cNvPr id="231437" name="Text Box 13">
            <a:extLst>
              <a:ext uri="{FF2B5EF4-FFF2-40B4-BE49-F238E27FC236}">
                <a16:creationId xmlns:a16="http://schemas.microsoft.com/office/drawing/2014/main" id="{97B9216C-364E-4C3E-B1A5-83BF06F374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4100" y="6216650"/>
            <a:ext cx="1047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/>
              <a:t>etching</a:t>
            </a:r>
            <a:endParaRPr lang="it-IT" altLang="it-IT" sz="1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/>
              <a:t>chimico</a:t>
            </a:r>
          </a:p>
        </p:txBody>
      </p:sp>
      <p:sp>
        <p:nvSpPr>
          <p:cNvPr id="231438" name="AutoShape 14">
            <a:extLst>
              <a:ext uri="{FF2B5EF4-FFF2-40B4-BE49-F238E27FC236}">
                <a16:creationId xmlns:a16="http://schemas.microsoft.com/office/drawing/2014/main" id="{420DD368-375F-4EF1-9845-DD44916A9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1725" y="6346825"/>
            <a:ext cx="1023938" cy="312738"/>
          </a:xfrm>
          <a:prstGeom prst="rightArrow">
            <a:avLst>
              <a:gd name="adj1" fmla="val 50000"/>
              <a:gd name="adj2" fmla="val 81853"/>
            </a:avLst>
          </a:prstGeom>
          <a:solidFill>
            <a:srgbClr val="0000FF"/>
          </a:solidFill>
          <a:ln w="38100" algn="ctr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8441333D-90B1-4570-A007-AF437E1E3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66704"/>
          </a:xfrm>
        </p:spPr>
        <p:txBody>
          <a:bodyPr/>
          <a:lstStyle/>
          <a:p>
            <a:pPr eaLnBrk="1" hangingPunct="1"/>
            <a:r>
              <a:rPr lang="it-IT" altLang="it-IT" sz="3200" dirty="0"/>
              <a:t>Techniques to </a:t>
            </a:r>
            <a:r>
              <a:rPr lang="it-IT" altLang="it-IT" sz="3200" dirty="0" err="1"/>
              <a:t>fabricate</a:t>
            </a:r>
            <a:r>
              <a:rPr lang="it-IT" altLang="it-IT" sz="3200" dirty="0"/>
              <a:t> high-</a:t>
            </a:r>
            <a:r>
              <a:rPr lang="it-IT" altLang="it-IT" sz="3200" dirty="0" err="1"/>
              <a:t>efficiency</a:t>
            </a:r>
            <a:r>
              <a:rPr lang="it-IT" altLang="it-IT" sz="3200" dirty="0"/>
              <a:t> LEDs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1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1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1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1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1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143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143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1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3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1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36" grpId="0"/>
      <p:bldP spid="23143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3882FAA-7851-4B73-BFDB-8F7583E26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367" y="1521658"/>
            <a:ext cx="6010275" cy="2047875"/>
          </a:xfrm>
          <a:prstGeom prst="rect">
            <a:avLst/>
          </a:prstGeom>
        </p:spPr>
      </p:pic>
      <p:sp>
        <p:nvSpPr>
          <p:cNvPr id="28675" name="Rectangle 5">
            <a:extLst>
              <a:ext uri="{FF2B5EF4-FFF2-40B4-BE49-F238E27FC236}">
                <a16:creationId xmlns:a16="http://schemas.microsoft.com/office/drawing/2014/main" id="{8CB169F4-6942-446E-91AC-FE15028D8E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7025" y="274638"/>
            <a:ext cx="8577263" cy="1143000"/>
          </a:xfrm>
          <a:noFill/>
        </p:spPr>
        <p:txBody>
          <a:bodyPr/>
          <a:lstStyle/>
          <a:p>
            <a:pPr eaLnBrk="1" hangingPunct="1"/>
            <a:r>
              <a:rPr lang="en-US" altLang="it-IT" sz="3200" dirty="0"/>
              <a:t>Techniques to fabricate high-efficiency LEDs</a:t>
            </a:r>
            <a:r>
              <a:rPr lang="it-IT" altLang="it-IT" sz="3200" dirty="0"/>
              <a:t>:</a:t>
            </a:r>
            <a:br>
              <a:rPr lang="it-IT" altLang="it-IT" sz="3200" dirty="0"/>
            </a:br>
            <a:r>
              <a:rPr lang="it-IT" altLang="it-IT" sz="3200" i="1" dirty="0"/>
              <a:t>TIP </a:t>
            </a:r>
            <a:r>
              <a:rPr lang="it-IT" altLang="it-IT" sz="3200" i="1" dirty="0" err="1"/>
              <a:t>geometries</a:t>
            </a:r>
            <a:endParaRPr lang="it-IT" altLang="it-IT" sz="3200" dirty="0"/>
          </a:p>
        </p:txBody>
      </p:sp>
      <p:sp>
        <p:nvSpPr>
          <p:cNvPr id="28676" name="Rectangle 6">
            <a:extLst>
              <a:ext uri="{FF2B5EF4-FFF2-40B4-BE49-F238E27FC236}">
                <a16:creationId xmlns:a16="http://schemas.microsoft.com/office/drawing/2014/main" id="{AB533C58-D1EC-47E7-9EB9-C809AB278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8" y="5942013"/>
            <a:ext cx="846137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>
                <a:solidFill>
                  <a:schemeClr val="tx2">
                    <a:lumMod val="75000"/>
                  </a:schemeClr>
                </a:solidFill>
              </a:rPr>
              <a:t>TIP geometry devices: (a) </a:t>
            </a:r>
            <a:r>
              <a:rPr lang="en-US" altLang="it-IT" sz="1800" dirty="0" err="1">
                <a:solidFill>
                  <a:schemeClr val="tx2">
                    <a:lumMod val="75000"/>
                  </a:schemeClr>
                </a:solidFill>
              </a:rPr>
              <a:t>InGaN</a:t>
            </a:r>
            <a:r>
              <a:rPr lang="en-US" altLang="it-IT" sz="1800" dirty="0">
                <a:solidFill>
                  <a:schemeClr val="tx2">
                    <a:lumMod val="75000"/>
                  </a:schemeClr>
                </a:solidFill>
              </a:rPr>
              <a:t> blue LEDs on </a:t>
            </a:r>
            <a:r>
              <a:rPr lang="en-US" altLang="it-IT" sz="1800" dirty="0" err="1">
                <a:solidFill>
                  <a:schemeClr val="tx2">
                    <a:lumMod val="75000"/>
                  </a:schemeClr>
                </a:solidFill>
              </a:rPr>
              <a:t>SiC</a:t>
            </a:r>
            <a:r>
              <a:rPr lang="en-US" altLang="it-IT" sz="1800" dirty="0">
                <a:solidFill>
                  <a:schemeClr val="tx2">
                    <a:lumMod val="75000"/>
                  </a:schemeClr>
                </a:solidFill>
              </a:rPr>
              <a:t> substrate, marketed under the name “Aton”; (b) Diagram of the path of the rays in the LED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>
                <a:solidFill>
                  <a:schemeClr val="tx2">
                    <a:lumMod val="75000"/>
                  </a:schemeClr>
                </a:solidFill>
              </a:rPr>
              <a:t>(c) </a:t>
            </a:r>
            <a:r>
              <a:rPr lang="en-US" altLang="it-IT" sz="1800" dirty="0" err="1">
                <a:solidFill>
                  <a:schemeClr val="tx2">
                    <a:lumMod val="75000"/>
                  </a:schemeClr>
                </a:solidFill>
              </a:rPr>
              <a:t>AlGaInP</a:t>
            </a:r>
            <a:r>
              <a:rPr lang="en-US" altLang="it-IT" sz="1800" dirty="0">
                <a:solidFill>
                  <a:schemeClr val="tx2">
                    <a:lumMod val="75000"/>
                  </a:schemeClr>
                </a:solidFill>
              </a:rPr>
              <a:t> / </a:t>
            </a:r>
            <a:r>
              <a:rPr lang="en-US" altLang="it-IT" sz="1800" dirty="0" err="1">
                <a:solidFill>
                  <a:schemeClr val="tx2">
                    <a:lumMod val="75000"/>
                  </a:schemeClr>
                </a:solidFill>
              </a:rPr>
              <a:t>GaP</a:t>
            </a:r>
            <a:r>
              <a:rPr lang="en-US" altLang="it-IT" sz="1800" dirty="0">
                <a:solidFill>
                  <a:schemeClr val="tx2">
                    <a:lumMod val="75000"/>
                  </a:schemeClr>
                </a:solidFill>
              </a:rPr>
              <a:t> LEDs; (d) Diagram of the path of the rays in the LED</a:t>
            </a:r>
            <a:endParaRPr lang="it-IT" altLang="it-IT" sz="1800" i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2455" name="Text Box 7">
            <a:extLst>
              <a:ext uri="{FF2B5EF4-FFF2-40B4-BE49-F238E27FC236}">
                <a16:creationId xmlns:a16="http://schemas.microsoft.com/office/drawing/2014/main" id="{81DE279A-9595-48B0-979C-0555C651C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5688" y="3139752"/>
            <a:ext cx="13099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rgbClr val="0000FF"/>
                </a:solidFill>
                <a:latin typeface="Symbol" panose="05050102010706020507" pitchFamily="18" charset="2"/>
              </a:rPr>
              <a:t>h = </a:t>
            </a:r>
            <a:r>
              <a:rPr lang="it-IT" altLang="it-IT" sz="2400" dirty="0">
                <a:solidFill>
                  <a:srgbClr val="0000FF"/>
                </a:solidFill>
              </a:rPr>
              <a:t>55%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1919EC6-5248-4CDB-8C84-45E6C48F2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367" y="3568727"/>
            <a:ext cx="6010275" cy="2200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>
            <a:extLst>
              <a:ext uri="{FF2B5EF4-FFF2-40B4-BE49-F238E27FC236}">
                <a16:creationId xmlns:a16="http://schemas.microsoft.com/office/drawing/2014/main" id="{DFE8E070-DC5F-463B-8CF6-D5088F99DE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8288" y="274638"/>
            <a:ext cx="8636000" cy="1143000"/>
          </a:xfrm>
          <a:noFill/>
        </p:spPr>
        <p:txBody>
          <a:bodyPr/>
          <a:lstStyle/>
          <a:p>
            <a:pPr eaLnBrk="1" hangingPunct="1"/>
            <a:r>
              <a:rPr lang="en-US" altLang="it-IT" sz="3200" dirty="0"/>
              <a:t>Techniques to fabricate high-efficiency LEDs</a:t>
            </a:r>
            <a:r>
              <a:rPr lang="it-IT" altLang="it-IT" sz="3200" dirty="0"/>
              <a:t>:</a:t>
            </a:r>
            <a:br>
              <a:rPr lang="it-IT" altLang="it-IT" sz="3200" dirty="0"/>
            </a:br>
            <a:r>
              <a:rPr lang="it-IT" altLang="it-IT" sz="3200" dirty="0" err="1"/>
              <a:t>Thin</a:t>
            </a:r>
            <a:r>
              <a:rPr lang="it-IT" altLang="it-IT" sz="3200" dirty="0"/>
              <a:t>-film LEDs</a:t>
            </a:r>
            <a:endParaRPr lang="it-IT" altLang="it-IT" sz="3200" i="1" dirty="0"/>
          </a:p>
        </p:txBody>
      </p:sp>
      <p:sp>
        <p:nvSpPr>
          <p:cNvPr id="29699" name="Text Box 5">
            <a:extLst>
              <a:ext uri="{FF2B5EF4-FFF2-40B4-BE49-F238E27FC236}">
                <a16:creationId xmlns:a16="http://schemas.microsoft.com/office/drawing/2014/main" id="{6753AABA-119C-48C6-A313-8F6755128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653" y="2130425"/>
            <a:ext cx="37689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i="0" dirty="0">
                <a:solidFill>
                  <a:schemeClr val="tx2">
                    <a:lumMod val="75000"/>
                  </a:schemeClr>
                </a:solidFill>
              </a:rPr>
              <a:t>a) LEDs with </a:t>
            </a:r>
            <a:r>
              <a:rPr lang="it-IT" altLang="it-IT" sz="2000" i="0" dirty="0" err="1">
                <a:solidFill>
                  <a:schemeClr val="tx2">
                    <a:lumMod val="75000"/>
                  </a:schemeClr>
                </a:solidFill>
              </a:rPr>
              <a:t>reflecting</a:t>
            </a:r>
            <a:r>
              <a:rPr lang="it-IT" altLang="it-IT" sz="2000" i="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altLang="it-IT" sz="2000" i="0" dirty="0" err="1">
                <a:solidFill>
                  <a:schemeClr val="tx2">
                    <a:lumMod val="75000"/>
                  </a:schemeClr>
                </a:solidFill>
              </a:rPr>
              <a:t>mirror</a:t>
            </a:r>
            <a:endParaRPr lang="it-IT" altLang="it-IT" sz="2000" i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3478" name="Text Box 6">
            <a:extLst>
              <a:ext uri="{FF2B5EF4-FFF2-40B4-BE49-F238E27FC236}">
                <a16:creationId xmlns:a16="http://schemas.microsoft.com/office/drawing/2014/main" id="{BF6B86A9-0A9F-4A19-A0F4-4F8636A8F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591" y="3230563"/>
            <a:ext cx="331552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i="0" dirty="0">
                <a:solidFill>
                  <a:schemeClr val="tx2">
                    <a:lumMod val="75000"/>
                  </a:schemeClr>
                </a:solidFill>
              </a:rPr>
              <a:t>b</a:t>
            </a:r>
            <a:r>
              <a:rPr lang="it-IT" altLang="it-IT" sz="2000" dirty="0">
                <a:solidFill>
                  <a:schemeClr val="tx2">
                    <a:lumMod val="75000"/>
                  </a:schemeClr>
                </a:solidFill>
              </a:rPr>
              <a:t>) Surface-</a:t>
            </a:r>
            <a:r>
              <a:rPr lang="it-IT" altLang="it-IT" sz="2000" dirty="0" err="1">
                <a:solidFill>
                  <a:schemeClr val="tx2">
                    <a:lumMod val="75000"/>
                  </a:schemeClr>
                </a:solidFill>
              </a:rPr>
              <a:t>Textured</a:t>
            </a:r>
            <a:r>
              <a:rPr lang="it-IT" altLang="it-IT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altLang="it-IT" sz="2000" i="0" dirty="0">
                <a:solidFill>
                  <a:schemeClr val="tx2">
                    <a:lumMod val="75000"/>
                  </a:schemeClr>
                </a:solidFill>
              </a:rPr>
              <a:t>LEDs</a:t>
            </a:r>
          </a:p>
        </p:txBody>
      </p:sp>
      <p:pic>
        <p:nvPicPr>
          <p:cNvPr id="233480" name="Picture 8">
            <a:extLst>
              <a:ext uri="{FF2B5EF4-FFF2-40B4-BE49-F238E27FC236}">
                <a16:creationId xmlns:a16="http://schemas.microsoft.com/office/drawing/2014/main" id="{7A36A349-CCD3-4599-B7DD-26581956F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5" y="2895600"/>
            <a:ext cx="5159375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3481" name="Picture 9">
            <a:extLst>
              <a:ext uri="{FF2B5EF4-FFF2-40B4-BE49-F238E27FC236}">
                <a16:creationId xmlns:a16="http://schemas.microsoft.com/office/drawing/2014/main" id="{BA40B244-5399-43E6-ACC0-C52FBFD75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438" y="4879975"/>
            <a:ext cx="5195887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3482" name="Text Box 10">
            <a:extLst>
              <a:ext uri="{FF2B5EF4-FFF2-40B4-BE49-F238E27FC236}">
                <a16:creationId xmlns:a16="http://schemas.microsoft.com/office/drawing/2014/main" id="{27E85623-902E-4EFD-831F-77B2BC99F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2438" y="1690688"/>
            <a:ext cx="47500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rgbClr val="0000FF"/>
                </a:solidFill>
              </a:rPr>
              <a:t>bonded</a:t>
            </a:r>
            <a:r>
              <a:rPr lang="it-IT" altLang="it-IT" sz="1800" dirty="0">
                <a:solidFill>
                  <a:srgbClr val="0000FF"/>
                </a:solidFill>
              </a:rPr>
              <a:t> on a </a:t>
            </a:r>
            <a:r>
              <a:rPr lang="it-IT" altLang="it-IT" sz="1800" dirty="0" err="1">
                <a:solidFill>
                  <a:srgbClr val="0000FF"/>
                </a:solidFill>
              </a:rPr>
              <a:t>gold-coated</a:t>
            </a:r>
            <a:r>
              <a:rPr lang="it-IT" altLang="it-IT" sz="1800" dirty="0">
                <a:solidFill>
                  <a:srgbClr val="0000FF"/>
                </a:solidFill>
              </a:rPr>
              <a:t> </a:t>
            </a:r>
            <a:r>
              <a:rPr lang="it-IT" altLang="it-IT" sz="1800" dirty="0" err="1">
                <a:solidFill>
                  <a:srgbClr val="0000FF"/>
                </a:solidFill>
              </a:rPr>
              <a:t>dielectric</a:t>
            </a:r>
            <a:r>
              <a:rPr lang="it-IT" altLang="it-IT" sz="1800" dirty="0">
                <a:solidFill>
                  <a:srgbClr val="0000FF"/>
                </a:solidFill>
              </a:rPr>
              <a:t> </a:t>
            </a:r>
            <a:r>
              <a:rPr lang="it-IT" altLang="it-IT" sz="1800" dirty="0" err="1">
                <a:solidFill>
                  <a:srgbClr val="0000FF"/>
                </a:solidFill>
              </a:rPr>
              <a:t>mirror</a:t>
            </a:r>
            <a:endParaRPr lang="it-IT" altLang="it-IT" sz="1800" dirty="0">
              <a:solidFill>
                <a:srgbClr val="0000FF"/>
              </a:solidFill>
            </a:endParaRPr>
          </a:p>
        </p:txBody>
      </p:sp>
      <p:sp>
        <p:nvSpPr>
          <p:cNvPr id="233483" name="Rectangle 11">
            <a:extLst>
              <a:ext uri="{FF2B5EF4-FFF2-40B4-BE49-F238E27FC236}">
                <a16:creationId xmlns:a16="http://schemas.microsoft.com/office/drawing/2014/main" id="{8AE8CDF1-9D1B-415A-9654-AF4523319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389188"/>
            <a:ext cx="18261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rgbClr val="0000FF"/>
                </a:solidFill>
              </a:rPr>
              <a:t>epitaxial</a:t>
            </a:r>
            <a:r>
              <a:rPr lang="it-IT" altLang="it-IT" sz="1800" dirty="0">
                <a:solidFill>
                  <a:srgbClr val="0000FF"/>
                </a:solidFill>
              </a:rPr>
              <a:t> lift-off</a:t>
            </a:r>
          </a:p>
        </p:txBody>
      </p:sp>
      <p:sp>
        <p:nvSpPr>
          <p:cNvPr id="233484" name="Rectangle 12">
            <a:extLst>
              <a:ext uri="{FF2B5EF4-FFF2-40B4-BE49-F238E27FC236}">
                <a16:creationId xmlns:a16="http://schemas.microsoft.com/office/drawing/2014/main" id="{EB8AA81B-FA52-4E51-B9A8-DBD33F67A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525" y="2971800"/>
            <a:ext cx="4572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/>
              <a:t>high etching selectivity of </a:t>
            </a:r>
            <a:r>
              <a:rPr lang="en-US" altLang="it-IT" sz="1800" dirty="0" err="1"/>
              <a:t>AlGaAs</a:t>
            </a:r>
            <a:r>
              <a:rPr lang="en-US" altLang="it-IT" sz="1800" dirty="0"/>
              <a:t> alloys in hydrofluoric acid</a:t>
            </a:r>
            <a:endParaRPr lang="it-IT" altLang="it-IT" sz="1800" dirty="0"/>
          </a:p>
        </p:txBody>
      </p:sp>
      <p:sp>
        <p:nvSpPr>
          <p:cNvPr id="233485" name="AutoShape 13">
            <a:extLst>
              <a:ext uri="{FF2B5EF4-FFF2-40B4-BE49-F238E27FC236}">
                <a16:creationId xmlns:a16="http://schemas.microsoft.com/office/drawing/2014/main" id="{2026A45D-B719-4ABB-82C2-BAA950251BDB}"/>
              </a:ext>
            </a:extLst>
          </p:cNvPr>
          <p:cNvSpPr>
            <a:spLocks noChangeArrowheads="1"/>
          </p:cNvSpPr>
          <p:nvPr/>
        </p:nvSpPr>
        <p:spPr bwMode="auto">
          <a:xfrm rot="5627167">
            <a:off x="6359526" y="2540000"/>
            <a:ext cx="450850" cy="43497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33486" name="Text Box 14">
            <a:extLst>
              <a:ext uri="{FF2B5EF4-FFF2-40B4-BE49-F238E27FC236}">
                <a16:creationId xmlns:a16="http://schemas.microsoft.com/office/drawing/2014/main" id="{8829383A-07B8-4827-84BA-349865442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1113" y="2241550"/>
            <a:ext cx="13099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>
                <a:solidFill>
                  <a:schemeClr val="tx2">
                    <a:lumMod val="75000"/>
                  </a:schemeClr>
                </a:solidFill>
                <a:latin typeface="Symbol" panose="05050102010706020507" pitchFamily="18" charset="2"/>
              </a:rPr>
              <a:t>h = </a:t>
            </a:r>
            <a:r>
              <a:rPr lang="it-IT" altLang="it-IT" sz="2400">
                <a:solidFill>
                  <a:schemeClr val="tx2">
                    <a:lumMod val="75000"/>
                  </a:schemeClr>
                </a:solidFill>
              </a:rPr>
              <a:t>72%</a:t>
            </a:r>
          </a:p>
        </p:txBody>
      </p:sp>
      <p:sp>
        <p:nvSpPr>
          <p:cNvPr id="233487" name="Rectangle 15">
            <a:extLst>
              <a:ext uri="{FF2B5EF4-FFF2-40B4-BE49-F238E27FC236}">
                <a16:creationId xmlns:a16="http://schemas.microsoft.com/office/drawing/2014/main" id="{8116DB24-4A03-4F37-9522-AAD8225CE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9263" y="3813175"/>
            <a:ext cx="2025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photon recycling</a:t>
            </a:r>
          </a:p>
        </p:txBody>
      </p:sp>
      <p:sp>
        <p:nvSpPr>
          <p:cNvPr id="233488" name="Text Box 16">
            <a:extLst>
              <a:ext uri="{FF2B5EF4-FFF2-40B4-BE49-F238E27FC236}">
                <a16:creationId xmlns:a16="http://schemas.microsoft.com/office/drawing/2014/main" id="{DD07D949-A0A4-4BE6-88F2-C80D991B0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2613" y="4057650"/>
            <a:ext cx="16081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>
                <a:solidFill>
                  <a:srgbClr val="0000FF"/>
                </a:solidFill>
              </a:rPr>
              <a:t>GaN </a:t>
            </a:r>
            <a:r>
              <a:rPr lang="it-IT" altLang="it-IT" sz="1800" dirty="0" err="1">
                <a:solidFill>
                  <a:srgbClr val="0000FF"/>
                </a:solidFill>
              </a:rPr>
              <a:t>etching</a:t>
            </a:r>
            <a:r>
              <a:rPr lang="it-IT" altLang="it-IT" sz="1800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233489" name="Text Box 17">
            <a:extLst>
              <a:ext uri="{FF2B5EF4-FFF2-40B4-BE49-F238E27FC236}">
                <a16:creationId xmlns:a16="http://schemas.microsoft.com/office/drawing/2014/main" id="{A579C919-C1F3-49E8-993D-C31BE3D11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963" y="5626100"/>
            <a:ext cx="2317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 err="1">
                <a:solidFill>
                  <a:srgbClr val="0000FF"/>
                </a:solidFill>
              </a:rPr>
              <a:t>natural</a:t>
            </a:r>
            <a:r>
              <a:rPr lang="it-IT" altLang="it-IT" sz="1800" dirty="0">
                <a:solidFill>
                  <a:srgbClr val="0000FF"/>
                </a:solidFill>
              </a:rPr>
              <a:t> </a:t>
            </a:r>
            <a:r>
              <a:rPr lang="it-IT" altLang="it-IT" sz="1800" dirty="0" err="1">
                <a:solidFill>
                  <a:srgbClr val="0000FF"/>
                </a:solidFill>
              </a:rPr>
              <a:t>lithography</a:t>
            </a:r>
            <a:r>
              <a:rPr lang="it-IT" altLang="it-IT" sz="1800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233490" name="Oval 18">
            <a:extLst>
              <a:ext uri="{FF2B5EF4-FFF2-40B4-BE49-F238E27FC236}">
                <a16:creationId xmlns:a16="http://schemas.microsoft.com/office/drawing/2014/main" id="{9C743E91-9B78-4769-B676-B54904291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8800" y="5094288"/>
            <a:ext cx="1712913" cy="392112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3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3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3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34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3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3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3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8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8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8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8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233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233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233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33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2334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33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3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33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3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33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33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8" grpId="0"/>
      <p:bldP spid="233482" grpId="0"/>
      <p:bldP spid="233482" grpId="1"/>
      <p:bldP spid="233483" grpId="0"/>
      <p:bldP spid="233483" grpId="1"/>
      <p:bldP spid="233484" grpId="0"/>
      <p:bldP spid="233484" grpId="1"/>
      <p:bldP spid="233486" grpId="0"/>
      <p:bldP spid="233486" grpId="1"/>
      <p:bldP spid="233487" grpId="0"/>
      <p:bldP spid="233487" grpId="1"/>
      <p:bldP spid="233488" grpId="0"/>
      <p:bldP spid="23348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5">
            <a:extLst>
              <a:ext uri="{FF2B5EF4-FFF2-40B4-BE49-F238E27FC236}">
                <a16:creationId xmlns:a16="http://schemas.microsoft.com/office/drawing/2014/main" id="{8065586F-D22A-4D56-ADBD-20A432E0B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88" y="2341563"/>
            <a:ext cx="394210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i="0" dirty="0">
                <a:solidFill>
                  <a:schemeClr val="tx2">
                    <a:lumMod val="75000"/>
                  </a:schemeClr>
                </a:solidFill>
              </a:rPr>
              <a:t>c) </a:t>
            </a:r>
            <a:r>
              <a:rPr lang="it-IT" altLang="it-IT" sz="2000" i="0" dirty="0" err="1">
                <a:solidFill>
                  <a:schemeClr val="tx2">
                    <a:lumMod val="75000"/>
                  </a:schemeClr>
                </a:solidFill>
              </a:rPr>
              <a:t>Buried</a:t>
            </a:r>
            <a:r>
              <a:rPr lang="it-IT" altLang="it-IT" sz="2000" i="0" dirty="0">
                <a:solidFill>
                  <a:schemeClr val="tx2">
                    <a:lumMod val="75000"/>
                  </a:schemeClr>
                </a:solidFill>
              </a:rPr>
              <a:t> micro-</a:t>
            </a:r>
            <a:r>
              <a:rPr lang="it-IT" altLang="it-IT" sz="2000" i="0" dirty="0" err="1">
                <a:solidFill>
                  <a:schemeClr val="tx2">
                    <a:lumMod val="75000"/>
                  </a:schemeClr>
                </a:solidFill>
              </a:rPr>
              <a:t>reflector</a:t>
            </a:r>
            <a:r>
              <a:rPr lang="it-IT" altLang="it-IT" sz="2000" i="0" dirty="0">
                <a:solidFill>
                  <a:schemeClr val="tx2">
                    <a:lumMod val="75000"/>
                  </a:schemeClr>
                </a:solidFill>
              </a:rPr>
              <a:t> LEDs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i="0" dirty="0">
                <a:solidFill>
                  <a:schemeClr val="tx2">
                    <a:lumMod val="75000"/>
                  </a:schemeClr>
                </a:solidFill>
              </a:rPr>
              <a:t>    (BMR LEDs)</a:t>
            </a:r>
          </a:p>
        </p:txBody>
      </p:sp>
      <p:pic>
        <p:nvPicPr>
          <p:cNvPr id="234502" name="Picture 6">
            <a:extLst>
              <a:ext uri="{FF2B5EF4-FFF2-40B4-BE49-F238E27FC236}">
                <a16:creationId xmlns:a16="http://schemas.microsoft.com/office/drawing/2014/main" id="{410DD4B5-F86F-4CE6-B57E-3638B65C6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0" y="1844675"/>
            <a:ext cx="447833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4503" name="Text Box 7">
            <a:extLst>
              <a:ext uri="{FF2B5EF4-FFF2-40B4-BE49-F238E27FC236}">
                <a16:creationId xmlns:a16="http://schemas.microsoft.com/office/drawing/2014/main" id="{18DF9431-C530-4FA5-BA72-DA379A12E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263" y="5246688"/>
            <a:ext cx="22046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i="0" dirty="0">
                <a:solidFill>
                  <a:schemeClr val="tx2">
                    <a:lumMod val="75000"/>
                  </a:schemeClr>
                </a:solidFill>
              </a:rPr>
              <a:t>d) </a:t>
            </a:r>
            <a:r>
              <a:rPr lang="it-IT" altLang="it-IT" sz="2000" dirty="0" err="1">
                <a:solidFill>
                  <a:schemeClr val="tx2">
                    <a:lumMod val="75000"/>
                  </a:schemeClr>
                </a:solidFill>
              </a:rPr>
              <a:t>Tapered</a:t>
            </a:r>
            <a:r>
              <a:rPr lang="it-IT" altLang="it-IT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altLang="it-IT" sz="2000" i="0" dirty="0">
                <a:solidFill>
                  <a:schemeClr val="tx2">
                    <a:lumMod val="75000"/>
                  </a:schemeClr>
                </a:solidFill>
              </a:rPr>
              <a:t>LEDs</a:t>
            </a:r>
          </a:p>
        </p:txBody>
      </p:sp>
      <p:pic>
        <p:nvPicPr>
          <p:cNvPr id="234504" name="Picture 8">
            <a:extLst>
              <a:ext uri="{FF2B5EF4-FFF2-40B4-BE49-F238E27FC236}">
                <a16:creationId xmlns:a16="http://schemas.microsoft.com/office/drawing/2014/main" id="{1FDB29B3-C91B-463A-B303-DC9360F3D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88" y="4649788"/>
            <a:ext cx="4481512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4505" name="Line 9">
            <a:extLst>
              <a:ext uri="{FF2B5EF4-FFF2-40B4-BE49-F238E27FC236}">
                <a16:creationId xmlns:a16="http://schemas.microsoft.com/office/drawing/2014/main" id="{A8019AB1-1A9C-4033-893D-6833761EFB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54800" y="5213350"/>
            <a:ext cx="412750" cy="406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34506" name="Line 10">
            <a:extLst>
              <a:ext uri="{FF2B5EF4-FFF2-40B4-BE49-F238E27FC236}">
                <a16:creationId xmlns:a16="http://schemas.microsoft.com/office/drawing/2014/main" id="{8F165696-CDAF-40D9-B0A4-B7B9F6C2FBA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0250" y="5207000"/>
            <a:ext cx="742950" cy="711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34507" name="Line 11">
            <a:extLst>
              <a:ext uri="{FF2B5EF4-FFF2-40B4-BE49-F238E27FC236}">
                <a16:creationId xmlns:a16="http://schemas.microsoft.com/office/drawing/2014/main" id="{CE3E77C7-4889-48AB-B7C5-11998B23D8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10500" y="5670550"/>
            <a:ext cx="228600" cy="23495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34508" name="Freeform 12">
            <a:extLst>
              <a:ext uri="{FF2B5EF4-FFF2-40B4-BE49-F238E27FC236}">
                <a16:creationId xmlns:a16="http://schemas.microsoft.com/office/drawing/2014/main" id="{E656E120-465D-492E-9410-6727CA9B0F5F}"/>
              </a:ext>
            </a:extLst>
          </p:cNvPr>
          <p:cNvSpPr>
            <a:spLocks/>
          </p:cNvSpPr>
          <p:nvPr/>
        </p:nvSpPr>
        <p:spPr bwMode="auto">
          <a:xfrm>
            <a:off x="7937500" y="5670550"/>
            <a:ext cx="120650" cy="514350"/>
          </a:xfrm>
          <a:custGeom>
            <a:avLst/>
            <a:gdLst>
              <a:gd name="T0" fmla="*/ 2147483646 w 72"/>
              <a:gd name="T1" fmla="*/ 0 h 312"/>
              <a:gd name="T2" fmla="*/ 2147483646 w 72"/>
              <a:gd name="T3" fmla="*/ 2147483646 h 312"/>
              <a:gd name="T4" fmla="*/ 0 w 72"/>
              <a:gd name="T5" fmla="*/ 2147483646 h 31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" h="312">
                <a:moveTo>
                  <a:pt x="72" y="0"/>
                </a:moveTo>
                <a:cubicBezTo>
                  <a:pt x="64" y="54"/>
                  <a:pt x="56" y="108"/>
                  <a:pt x="44" y="160"/>
                </a:cubicBezTo>
                <a:cubicBezTo>
                  <a:pt x="32" y="212"/>
                  <a:pt x="16" y="262"/>
                  <a:pt x="0" y="312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34509" name="Oval 13">
            <a:extLst>
              <a:ext uri="{FF2B5EF4-FFF2-40B4-BE49-F238E27FC236}">
                <a16:creationId xmlns:a16="http://schemas.microsoft.com/office/drawing/2014/main" id="{5DD989DD-8BFD-49F1-9028-DA007EBC3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6007100"/>
            <a:ext cx="215900" cy="184150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0732" name="Rectangle 17">
            <a:extLst>
              <a:ext uri="{FF2B5EF4-FFF2-40B4-BE49-F238E27FC236}">
                <a16:creationId xmlns:a16="http://schemas.microsoft.com/office/drawing/2014/main" id="{A9768A3D-D124-4C8F-BF68-887D580A9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graphicFrame>
        <p:nvGraphicFramePr>
          <p:cNvPr id="30733" name="Object 16">
            <a:extLst>
              <a:ext uri="{FF2B5EF4-FFF2-40B4-BE49-F238E27FC236}">
                <a16:creationId xmlns:a16="http://schemas.microsoft.com/office/drawing/2014/main" id="{63FBC5AC-88C1-43FF-9EC8-14D323F899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2952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78" name="Equation" r:id="rId5" imgW="291973" imgH="228501" progId="Equation.3">
                  <p:embed/>
                </p:oleObj>
              </mc:Choice>
              <mc:Fallback>
                <p:oleObj name="Equation" r:id="rId5" imgW="291973" imgH="228501" progId="Equation.3">
                  <p:embed/>
                  <p:pic>
                    <p:nvPicPr>
                      <p:cNvPr id="30733" name="Object 16">
                        <a:extLst>
                          <a:ext uri="{FF2B5EF4-FFF2-40B4-BE49-F238E27FC236}">
                            <a16:creationId xmlns:a16="http://schemas.microsoft.com/office/drawing/2014/main" id="{63FBC5AC-88C1-43FF-9EC8-14D323F899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95275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4" name="Rectangle 19">
            <a:extLst>
              <a:ext uri="{FF2B5EF4-FFF2-40B4-BE49-F238E27FC236}">
                <a16:creationId xmlns:a16="http://schemas.microsoft.com/office/drawing/2014/main" id="{41819741-8215-4F00-867B-33C7571B0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grpSp>
        <p:nvGrpSpPr>
          <p:cNvPr id="234516" name="Group 20">
            <a:extLst>
              <a:ext uri="{FF2B5EF4-FFF2-40B4-BE49-F238E27FC236}">
                <a16:creationId xmlns:a16="http://schemas.microsoft.com/office/drawing/2014/main" id="{E8E71320-99B9-45B8-A5BC-DC7E04288912}"/>
              </a:ext>
            </a:extLst>
          </p:cNvPr>
          <p:cNvGrpSpPr>
            <a:grpSpLocks/>
          </p:cNvGrpSpPr>
          <p:nvPr/>
        </p:nvGrpSpPr>
        <p:grpSpPr bwMode="auto">
          <a:xfrm>
            <a:off x="5446717" y="5897579"/>
            <a:ext cx="1450976" cy="358776"/>
            <a:chOff x="3431" y="3715"/>
            <a:chExt cx="914" cy="226"/>
          </a:xfrm>
        </p:grpSpPr>
        <p:sp>
          <p:nvSpPr>
            <p:cNvPr id="30736" name="Text Box 14">
              <a:extLst>
                <a:ext uri="{FF2B5EF4-FFF2-40B4-BE49-F238E27FC236}">
                  <a16:creationId xmlns:a16="http://schemas.microsoft.com/office/drawing/2014/main" id="{149C8DC9-F3B7-45D4-AF7C-20298B612F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31" y="3715"/>
              <a:ext cx="612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dirty="0">
                  <a:solidFill>
                    <a:srgbClr val="0000FF"/>
                  </a:solidFill>
                </a:rPr>
                <a:t>must be</a:t>
              </a:r>
            </a:p>
          </p:txBody>
        </p:sp>
        <p:graphicFrame>
          <p:nvGraphicFramePr>
            <p:cNvPr id="30737" name="Object 18">
              <a:extLst>
                <a:ext uri="{FF2B5EF4-FFF2-40B4-BE49-F238E27FC236}">
                  <a16:creationId xmlns:a16="http://schemas.microsoft.com/office/drawing/2014/main" id="{AF1E19A1-EC88-48AA-B8BD-35DCE990DC3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84" y="3739"/>
            <a:ext cx="261" cy="2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579" name="Equation" r:id="rId7" imgW="291973" imgH="228501" progId="Equation.3">
                    <p:embed/>
                  </p:oleObj>
                </mc:Choice>
                <mc:Fallback>
                  <p:oleObj name="Equation" r:id="rId7" imgW="291973" imgH="228501" progId="Equation.3">
                    <p:embed/>
                    <p:pic>
                      <p:nvPicPr>
                        <p:cNvPr id="30737" name="Object 18">
                          <a:extLst>
                            <a:ext uri="{FF2B5EF4-FFF2-40B4-BE49-F238E27FC236}">
                              <a16:creationId xmlns:a16="http://schemas.microsoft.com/office/drawing/2014/main" id="{AF1E19A1-EC88-48AA-B8BD-35DCE990DC3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84" y="3739"/>
                          <a:ext cx="261" cy="2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" name="Rectangle 4">
            <a:extLst>
              <a:ext uri="{FF2B5EF4-FFF2-40B4-BE49-F238E27FC236}">
                <a16:creationId xmlns:a16="http://schemas.microsoft.com/office/drawing/2014/main" id="{1A00A85B-0B65-4E08-96F0-3AB28669AA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8288" y="274638"/>
            <a:ext cx="8636000" cy="1143000"/>
          </a:xfrm>
          <a:noFill/>
        </p:spPr>
        <p:txBody>
          <a:bodyPr/>
          <a:lstStyle/>
          <a:p>
            <a:pPr eaLnBrk="1" hangingPunct="1"/>
            <a:r>
              <a:rPr lang="en-US" altLang="it-IT" sz="3200" dirty="0"/>
              <a:t>Techniques to fabricate high-efficiency LEDs</a:t>
            </a:r>
            <a:r>
              <a:rPr lang="it-IT" altLang="it-IT" sz="3200" dirty="0"/>
              <a:t>:</a:t>
            </a:r>
            <a:br>
              <a:rPr lang="it-IT" altLang="it-IT" sz="3200" dirty="0"/>
            </a:br>
            <a:r>
              <a:rPr lang="it-IT" altLang="it-IT" sz="3200" dirty="0" err="1"/>
              <a:t>Thin</a:t>
            </a:r>
            <a:r>
              <a:rPr lang="it-IT" altLang="it-IT" sz="3200" dirty="0"/>
              <a:t>-film LEDs</a:t>
            </a:r>
            <a:endParaRPr lang="it-IT" altLang="it-IT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4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4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4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1000"/>
                                        <p:tgtEl>
                                          <p:spTgt spid="234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1000"/>
                                        <p:tgtEl>
                                          <p:spTgt spid="234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1000"/>
                                        <p:tgtEl>
                                          <p:spTgt spid="234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234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4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4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45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45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30910FEF-5CA2-4F76-9207-6020C76A3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600" dirty="0" err="1"/>
              <a:t>Tapered</a:t>
            </a:r>
            <a:r>
              <a:rPr lang="it-IT" altLang="it-IT" sz="3600" dirty="0"/>
              <a:t> LEDs: </a:t>
            </a:r>
            <a:r>
              <a:rPr lang="it-IT" altLang="it-IT" sz="3600" i="1" dirty="0" err="1"/>
              <a:t>photoresist</a:t>
            </a:r>
            <a:r>
              <a:rPr lang="it-IT" altLang="it-IT" sz="3600" i="1" dirty="0"/>
              <a:t> </a:t>
            </a:r>
            <a:r>
              <a:rPr lang="it-IT" altLang="it-IT" sz="3600" i="1" dirty="0" err="1"/>
              <a:t>reflow</a:t>
            </a:r>
            <a:endParaRPr lang="it-IT" altLang="it-IT" sz="3600" dirty="0"/>
          </a:p>
        </p:txBody>
      </p:sp>
      <p:grpSp>
        <p:nvGrpSpPr>
          <p:cNvPr id="31747" name="Group 4">
            <a:extLst>
              <a:ext uri="{FF2B5EF4-FFF2-40B4-BE49-F238E27FC236}">
                <a16:creationId xmlns:a16="http://schemas.microsoft.com/office/drawing/2014/main" id="{F0B865C9-7E2E-4B08-81B2-00853462BA3E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2219325"/>
            <a:ext cx="8183562" cy="3748088"/>
            <a:chOff x="1425" y="10875"/>
            <a:chExt cx="9435" cy="3915"/>
          </a:xfrm>
        </p:grpSpPr>
        <p:pic>
          <p:nvPicPr>
            <p:cNvPr id="31748" name="Picture 5">
              <a:extLst>
                <a:ext uri="{FF2B5EF4-FFF2-40B4-BE49-F238E27FC236}">
                  <a16:creationId xmlns:a16="http://schemas.microsoft.com/office/drawing/2014/main" id="{4616889A-1D89-4F48-A3CC-37932CBDD2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" y="10905"/>
              <a:ext cx="9330" cy="2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49" name="Picture 6">
              <a:extLst>
                <a:ext uri="{FF2B5EF4-FFF2-40B4-BE49-F238E27FC236}">
                  <a16:creationId xmlns:a16="http://schemas.microsoft.com/office/drawing/2014/main" id="{26B60089-816D-4BE8-99CB-248E858860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" y="13095"/>
              <a:ext cx="9360" cy="1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0" name="Text Box 7">
              <a:extLst>
                <a:ext uri="{FF2B5EF4-FFF2-40B4-BE49-F238E27FC236}">
                  <a16:creationId xmlns:a16="http://schemas.microsoft.com/office/drawing/2014/main" id="{5883C591-D772-4666-AA93-4CF97F995A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5" y="10875"/>
              <a:ext cx="795" cy="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200" b="0" i="0">
                  <a:latin typeface="Times New Roman" panose="02020603050405020304" pitchFamily="18" charset="0"/>
                </a:rPr>
                <a:t>(</a:t>
              </a:r>
              <a:r>
                <a:rPr lang="it-IT" altLang="it-IT" sz="1200" b="0">
                  <a:latin typeface="Times New Roman" panose="02020603050405020304" pitchFamily="18" charset="0"/>
                </a:rPr>
                <a:t>a</a:t>
              </a:r>
              <a:r>
                <a:rPr lang="it-IT" altLang="it-IT" sz="1200" b="0" i="0">
                  <a:latin typeface="Times New Roman" panose="02020603050405020304" pitchFamily="18" charset="0"/>
                </a:rPr>
                <a:t>)</a:t>
              </a:r>
              <a:endParaRPr lang="it-IT" altLang="it-IT" sz="1800" b="0" i="0"/>
            </a:p>
          </p:txBody>
        </p:sp>
        <p:sp>
          <p:nvSpPr>
            <p:cNvPr id="31751" name="Text Box 8">
              <a:extLst>
                <a:ext uri="{FF2B5EF4-FFF2-40B4-BE49-F238E27FC236}">
                  <a16:creationId xmlns:a16="http://schemas.microsoft.com/office/drawing/2014/main" id="{714E9CA2-452F-43FD-A747-9FB107C171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5" y="13080"/>
              <a:ext cx="795" cy="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200" b="0" i="0">
                  <a:latin typeface="Times New Roman" panose="02020603050405020304" pitchFamily="18" charset="0"/>
                </a:rPr>
                <a:t>(</a:t>
              </a:r>
              <a:r>
                <a:rPr lang="it-IT" altLang="it-IT" sz="1200" b="0">
                  <a:latin typeface="Times New Roman" panose="02020603050405020304" pitchFamily="18" charset="0"/>
                </a:rPr>
                <a:t>b</a:t>
              </a:r>
              <a:r>
                <a:rPr lang="it-IT" altLang="it-IT" sz="1200" b="0" i="0">
                  <a:latin typeface="Times New Roman" panose="02020603050405020304" pitchFamily="18" charset="0"/>
                </a:rPr>
                <a:t>)</a:t>
              </a:r>
              <a:endParaRPr lang="it-IT" altLang="it-IT" sz="1800" b="0" i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Punti digitali">
  <a:themeElements>
    <a:clrScheme name="Punti digitali 10">
      <a:dk1>
        <a:srgbClr val="FF3300"/>
      </a:dk1>
      <a:lt1>
        <a:srgbClr val="66FFFF"/>
      </a:lt1>
      <a:dk2>
        <a:srgbClr val="FF33CC"/>
      </a:dk2>
      <a:lt2>
        <a:srgbClr val="5B5E52"/>
      </a:lt2>
      <a:accent1>
        <a:srgbClr val="809EA8"/>
      </a:accent1>
      <a:accent2>
        <a:srgbClr val="4F5147"/>
      </a:accent2>
      <a:accent3>
        <a:srgbClr val="B8FFFF"/>
      </a:accent3>
      <a:accent4>
        <a:srgbClr val="DA2A00"/>
      </a:accent4>
      <a:accent5>
        <a:srgbClr val="C0CCD1"/>
      </a:accent5>
      <a:accent6>
        <a:srgbClr val="47493F"/>
      </a:accent6>
      <a:hlink>
        <a:srgbClr val="AAA854"/>
      </a:hlink>
      <a:folHlink>
        <a:srgbClr val="E1D09F"/>
      </a:folHlink>
    </a:clrScheme>
    <a:fontScheme name="Punti digitali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Punti digitali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0">
        <a:dk1>
          <a:srgbClr val="FF3300"/>
        </a:dk1>
        <a:lt1>
          <a:srgbClr val="66FFFF"/>
        </a:lt1>
        <a:dk2>
          <a:srgbClr val="FF33CC"/>
        </a:dk2>
        <a:lt2>
          <a:srgbClr val="5B5E52"/>
        </a:lt2>
        <a:accent1>
          <a:srgbClr val="809EA8"/>
        </a:accent1>
        <a:accent2>
          <a:srgbClr val="4F5147"/>
        </a:accent2>
        <a:accent3>
          <a:srgbClr val="B8FFFF"/>
        </a:accent3>
        <a:accent4>
          <a:srgbClr val="DA2A00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1">
        <a:dk1>
          <a:srgbClr val="FF3300"/>
        </a:dk1>
        <a:lt1>
          <a:srgbClr val="66FFFF"/>
        </a:lt1>
        <a:dk2>
          <a:srgbClr val="FF33CC"/>
        </a:dk2>
        <a:lt2>
          <a:srgbClr val="AAF478"/>
        </a:lt2>
        <a:accent1>
          <a:srgbClr val="809EA8"/>
        </a:accent1>
        <a:accent2>
          <a:srgbClr val="4F5147"/>
        </a:accent2>
        <a:accent3>
          <a:srgbClr val="B8FFFF"/>
        </a:accent3>
        <a:accent4>
          <a:srgbClr val="DA2A00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2">
        <a:dk1>
          <a:srgbClr val="FF3300"/>
        </a:dk1>
        <a:lt1>
          <a:srgbClr val="66FFFF"/>
        </a:lt1>
        <a:dk2>
          <a:srgbClr val="FF33CC"/>
        </a:dk2>
        <a:lt2>
          <a:srgbClr val="AAF478"/>
        </a:lt2>
        <a:accent1>
          <a:srgbClr val="D5DFE3"/>
        </a:accent1>
        <a:accent2>
          <a:srgbClr val="4F5147"/>
        </a:accent2>
        <a:accent3>
          <a:srgbClr val="B8FFFF"/>
        </a:accent3>
        <a:accent4>
          <a:srgbClr val="DA2A00"/>
        </a:accent4>
        <a:accent5>
          <a:srgbClr val="E7ECEF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3">
        <a:dk1>
          <a:srgbClr val="FF3300"/>
        </a:dk1>
        <a:lt1>
          <a:srgbClr val="66FFFF"/>
        </a:lt1>
        <a:dk2>
          <a:srgbClr val="FF33CC"/>
        </a:dk2>
        <a:lt2>
          <a:srgbClr val="AAF478"/>
        </a:lt2>
        <a:accent1>
          <a:srgbClr val="D5DFE3"/>
        </a:accent1>
        <a:accent2>
          <a:srgbClr val="C9CBC3"/>
        </a:accent2>
        <a:accent3>
          <a:srgbClr val="B8FFFF"/>
        </a:accent3>
        <a:accent4>
          <a:srgbClr val="DA2A00"/>
        </a:accent4>
        <a:accent5>
          <a:srgbClr val="E7ECEF"/>
        </a:accent5>
        <a:accent6>
          <a:srgbClr val="B6B8B0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4">
        <a:dk1>
          <a:srgbClr val="700000"/>
        </a:dk1>
        <a:lt1>
          <a:srgbClr val="FFFFFF"/>
        </a:lt1>
        <a:dk2>
          <a:srgbClr val="00FF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AAFF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15">
        <a:dk1>
          <a:srgbClr val="700000"/>
        </a:dk1>
        <a:lt1>
          <a:srgbClr val="FFFFFF"/>
        </a:lt1>
        <a:dk2>
          <a:srgbClr val="00CC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AAE2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16">
        <a:dk1>
          <a:srgbClr val="2F0868"/>
        </a:dk1>
        <a:lt1>
          <a:srgbClr val="FFFFFF"/>
        </a:lt1>
        <a:dk2>
          <a:srgbClr val="00CC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AAE2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0</TotalTime>
  <Words>1158</Words>
  <Application>Microsoft Office PowerPoint</Application>
  <PresentationFormat>Presentazione su schermo (4:3)</PresentationFormat>
  <Paragraphs>231</Paragraphs>
  <Slides>40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40</vt:i4>
      </vt:variant>
    </vt:vector>
  </HeadingPairs>
  <TitlesOfParts>
    <vt:vector size="47" baseType="lpstr">
      <vt:lpstr>Arial</vt:lpstr>
      <vt:lpstr>Symbol</vt:lpstr>
      <vt:lpstr>Times New Roman</vt:lpstr>
      <vt:lpstr>Verdana</vt:lpstr>
      <vt:lpstr>Wingdings</vt:lpstr>
      <vt:lpstr>Punti digitali</vt:lpstr>
      <vt:lpstr>Equation</vt:lpstr>
      <vt:lpstr>Light-Emitting Diodes (LED)</vt:lpstr>
      <vt:lpstr>LED: injection luminescence</vt:lpstr>
      <vt:lpstr>LED: radiative recombination</vt:lpstr>
      <vt:lpstr>LED: radiative recombination</vt:lpstr>
      <vt:lpstr>LED:</vt:lpstr>
      <vt:lpstr>LED:  non-radiative recombination</vt:lpstr>
      <vt:lpstr>Emission linewidths</vt:lpstr>
      <vt:lpstr>Emission linewidths</vt:lpstr>
      <vt:lpstr>LED construction</vt:lpstr>
      <vt:lpstr>Light extraction</vt:lpstr>
      <vt:lpstr>Exercise</vt:lpstr>
      <vt:lpstr>Presentazione standard di PowerPoint</vt:lpstr>
      <vt:lpstr>Electrical properties</vt:lpstr>
      <vt:lpstr>Electrical properties</vt:lpstr>
      <vt:lpstr>Electrical properties</vt:lpstr>
      <vt:lpstr>Electrical properties</vt:lpstr>
      <vt:lpstr>Light-current characteristic</vt:lpstr>
      <vt:lpstr>LED drive circuit for d.c. operations</vt:lpstr>
      <vt:lpstr>LED drive circuit for a.c. operations</vt:lpstr>
      <vt:lpstr>LED on/off modulation circuit</vt:lpstr>
      <vt:lpstr>LED linear modulation circuit</vt:lpstr>
      <vt:lpstr>Efficiency</vt:lpstr>
      <vt:lpstr>Difficult to obtain high efficiency?</vt:lpstr>
      <vt:lpstr>Double heterostructure</vt:lpstr>
      <vt:lpstr>Quantum-well</vt:lpstr>
      <vt:lpstr>Separate Confinement Heterostructures (SCHs)</vt:lpstr>
      <vt:lpstr>Carrier Loss</vt:lpstr>
      <vt:lpstr>Carrier loss</vt:lpstr>
      <vt:lpstr>Electron-blocking layer</vt:lpstr>
      <vt:lpstr>Light extraction: light escape cone</vt:lpstr>
      <vt:lpstr>Light extraction: light escape cone</vt:lpstr>
      <vt:lpstr>Light extraction: light escape cone</vt:lpstr>
      <vt:lpstr>Optimization Standard Geometry</vt:lpstr>
      <vt:lpstr>Optimization Standard Geometry</vt:lpstr>
      <vt:lpstr>Techniques to fabricate high-efficiency LEDs</vt:lpstr>
      <vt:lpstr>Techniques to fabricate high-efficiency LEDs</vt:lpstr>
      <vt:lpstr>Techniques to fabricate high-efficiency LEDs: TIP geometries</vt:lpstr>
      <vt:lpstr>Techniques to fabricate high-efficiency LEDs: Thin-film LEDs</vt:lpstr>
      <vt:lpstr>Techniques to fabricate high-efficiency LEDs: Thin-film LEDs</vt:lpstr>
      <vt:lpstr>Tapered LEDs: photoresist reflow</vt:lpstr>
    </vt:vector>
  </TitlesOfParts>
  <Company>Università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Mauro Mosca</dc:creator>
  <cp:lastModifiedBy>Mauro Mosca</cp:lastModifiedBy>
  <cp:revision>141</cp:revision>
  <dcterms:created xsi:type="dcterms:W3CDTF">2013-09-17T16:53:06Z</dcterms:created>
  <dcterms:modified xsi:type="dcterms:W3CDTF">2020-11-14T22:46:14Z</dcterms:modified>
</cp:coreProperties>
</file>